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68" r:id="rId8"/>
    <p:sldId id="269" r:id="rId9"/>
    <p:sldId id="270" r:id="rId10"/>
    <p:sldId id="271" r:id="rId11"/>
    <p:sldId id="276" r:id="rId12"/>
    <p:sldId id="277" r:id="rId13"/>
    <p:sldId id="278" r:id="rId14"/>
    <p:sldId id="279" r:id="rId15"/>
    <p:sldId id="315" r:id="rId16"/>
    <p:sldId id="280" r:id="rId17"/>
    <p:sldId id="281" r:id="rId18"/>
    <p:sldId id="282" r:id="rId19"/>
    <p:sldId id="283" r:id="rId20"/>
    <p:sldId id="284" r:id="rId21"/>
    <p:sldId id="272" r:id="rId22"/>
    <p:sldId id="273" r:id="rId23"/>
    <p:sldId id="274" r:id="rId24"/>
    <p:sldId id="275" r:id="rId25"/>
    <p:sldId id="285" r:id="rId26"/>
    <p:sldId id="286" r:id="rId27"/>
    <p:sldId id="287" r:id="rId28"/>
    <p:sldId id="288" r:id="rId29"/>
    <p:sldId id="289" r:id="rId30"/>
    <p:sldId id="290" r:id="rId31"/>
    <p:sldId id="291" r:id="rId32"/>
    <p:sldId id="294" r:id="rId33"/>
    <p:sldId id="295" r:id="rId34"/>
    <p:sldId id="296" r:id="rId35"/>
    <p:sldId id="297" r:id="rId36"/>
    <p:sldId id="292" r:id="rId37"/>
    <p:sldId id="261" r:id="rId38"/>
    <p:sldId id="298" r:id="rId39"/>
    <p:sldId id="262"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4" r:id="rId53"/>
    <p:sldId id="311" r:id="rId54"/>
    <p:sldId id="312" r:id="rId55"/>
    <p:sldId id="263" r:id="rId56"/>
    <p:sldId id="313" r:id="rId5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99FC1778-394B-4A62-B631-9047C8AB35FF}" type="datetimeFigureOut">
              <a:rPr lang="de-AT" smtClean="0"/>
              <a:t>01.10.2019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141589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9FC1778-394B-4A62-B631-9047C8AB35FF}" type="datetimeFigureOut">
              <a:rPr lang="de-AT" smtClean="0"/>
              <a:t>01.10.2019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33546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9FC1778-394B-4A62-B631-9047C8AB35FF}" type="datetimeFigureOut">
              <a:rPr lang="de-AT" smtClean="0"/>
              <a:t>01.10.2019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4234879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amp; Text (ein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‹Nr.›</a:t>
            </a:fld>
            <a:endParaRPr lang="de-DE" dirty="0"/>
          </a:p>
        </p:txBody>
      </p:sp>
      <p:sp>
        <p:nvSpPr>
          <p:cNvPr id="5" name="Textplatzhalter 9"/>
          <p:cNvSpPr>
            <a:spLocks noGrp="1"/>
          </p:cNvSpPr>
          <p:nvPr>
            <p:ph type="body" sz="quarter" idx="16"/>
          </p:nvPr>
        </p:nvSpPr>
        <p:spPr>
          <a:xfrm>
            <a:off x="438150" y="1936751"/>
            <a:ext cx="8265674" cy="4142316"/>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42285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9FC1778-394B-4A62-B631-9047C8AB35FF}" type="datetimeFigureOut">
              <a:rPr lang="de-AT" smtClean="0"/>
              <a:t>01.10.2019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298335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9FC1778-394B-4A62-B631-9047C8AB35FF}" type="datetimeFigureOut">
              <a:rPr lang="de-AT" smtClean="0"/>
              <a:t>01.10.2019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15488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99FC1778-394B-4A62-B631-9047C8AB35FF}" type="datetimeFigureOut">
              <a:rPr lang="de-AT" smtClean="0"/>
              <a:t>01.10.2019</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420623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99FC1778-394B-4A62-B631-9047C8AB35FF}" type="datetimeFigureOut">
              <a:rPr lang="de-AT" smtClean="0"/>
              <a:t>01.10.2019</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285632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99FC1778-394B-4A62-B631-9047C8AB35FF}" type="datetimeFigureOut">
              <a:rPr lang="de-AT" smtClean="0"/>
              <a:t>01.10.2019</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175426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9FC1778-394B-4A62-B631-9047C8AB35FF}" type="datetimeFigureOut">
              <a:rPr lang="de-AT" smtClean="0"/>
              <a:t>01.10.2019</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361874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9FC1778-394B-4A62-B631-9047C8AB35FF}" type="datetimeFigureOut">
              <a:rPr lang="de-AT" smtClean="0"/>
              <a:t>01.10.2019</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181313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9FC1778-394B-4A62-B631-9047C8AB35FF}" type="datetimeFigureOut">
              <a:rPr lang="de-AT" smtClean="0"/>
              <a:t>01.10.2019</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E472457-421D-4990-9D2B-E7F59050C412}" type="slidenum">
              <a:rPr lang="de-AT" smtClean="0"/>
              <a:t>‹Nr.›</a:t>
            </a:fld>
            <a:endParaRPr lang="de-AT"/>
          </a:p>
        </p:txBody>
      </p:sp>
    </p:spTree>
    <p:extLst>
      <p:ext uri="{BB962C8B-B14F-4D97-AF65-F5344CB8AC3E}">
        <p14:creationId xmlns:p14="http://schemas.microsoft.com/office/powerpoint/2010/main" val="328207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C1778-394B-4A62-B631-9047C8AB35FF}" type="datetimeFigureOut">
              <a:rPr lang="de-AT" smtClean="0"/>
              <a:t>01.10.2019</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72457-421D-4990-9D2B-E7F59050C412}" type="slidenum">
              <a:rPr lang="de-AT" smtClean="0"/>
              <a:t>‹Nr.›</a:t>
            </a:fld>
            <a:endParaRPr lang="de-AT"/>
          </a:p>
        </p:txBody>
      </p:sp>
    </p:spTree>
    <p:extLst>
      <p:ext uri="{BB962C8B-B14F-4D97-AF65-F5344CB8AC3E}">
        <p14:creationId xmlns:p14="http://schemas.microsoft.com/office/powerpoint/2010/main" val="4236892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ttend-emea.broadcast.skype.com/de-DE/2a6c12ad-406a-4f33-b686-f78ff5822208/59ea6677-e690-4586-9d9e-fccd3c5a7799/player?cid=zgaysu6la7r4p4tdf2rc2k5mudyhow2zhrykrkw4k3yagwkqrvna&amp;rid=EMEA"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ewsobserver.com/opinion/article223923600.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limatechangenews.com/2019/01/25/un-security-council-members-mount-new-push-address-climate-threa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xing-news.com/reader/news/articles/2025848?cce=em5e0cbb4d.:EZTdmTYnQAOH120PfUslAP&amp;link_position=digest&amp;newsletter_id=41311&amp;toolbar=true&amp;xng_share_origin=emai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energy-transitions.org/sites/default/files/Global_PressRelease-MissionPossibl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thenational.ae/business/comment/the-influence-shareholders-can-have-in-the-fight-against-climate-change-1.81408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geopoliticsofrenewables.org/assets/geopolitics/Reports/wp-content/uploads/2019/01/Global_commission_renewable_energy_2019.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theguardian.com/environment/climate-consensus-97-per-cent/2018/oct/15/theres-one-key-takeaway-from-last-weeks-ipcc-report#img-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click.icptrack.com/icp/relay.php?r=95003190&amp;msgid=2629815&amp;act=87UC&amp;c=946851&amp;destination=https://thebulletin.org/2018/10/climate-report-understates-threat/?utm_source=Bulletin%20Blast&amp;utm_medium=iContact&amp;utm_campaign=ClimateReportThreat_040219" TargetMode="External"/><Relationship Id="rId3" Type="http://schemas.openxmlformats.org/officeDocument/2006/relationships/hyperlink" Target="http://click.icptrack.com/icp/relay.php?r=95003190&amp;msgid=2629815&amp;act=87UC&amp;c=946851&amp;destination=https://thebulletin.org/2019/04/how-to-save-the-arctics-moderating-role-on-global-warming/?utm_source=Bulletin%20Blast&amp;utm_medium=iContact&amp;utm_campaign=SaveArctic_040119" TargetMode="External"/><Relationship Id="rId7" Type="http://schemas.openxmlformats.org/officeDocument/2006/relationships/hyperlink" Target="http://click.icptrack.com/icp/relay.php?r=95003190&amp;msgid=2629815&amp;act=87UC&amp;c=946851&amp;destination=https://thebulletin.org/2015/06/is-stratospheric-geoengineering-worth-the-risk/?utm_source=Bulletin%20Blast&amp;utm_medium=iContact&amp;utm_campaign=WorthRisk_040219" TargetMode="External"/><Relationship Id="rId2" Type="http://schemas.openxmlformats.org/officeDocument/2006/relationships/hyperlink" Target="mailto:newsletter@thebulletin.org" TargetMode="External"/><Relationship Id="rId1" Type="http://schemas.openxmlformats.org/officeDocument/2006/relationships/slideLayout" Target="../slideLayouts/slideLayout2.xml"/><Relationship Id="rId6" Type="http://schemas.openxmlformats.org/officeDocument/2006/relationships/hyperlink" Target="http://click.icptrack.com/icp/relay.php?r=95003190&amp;msgid=2629815&amp;act=87UC&amp;c=946851&amp;destination=https://thebulletin.org/2016/10/wed-have-to-finish-one-new-facility-every-working-day-for-the-next-70-years-why-carbon-capture-is-no-panacea/?utm_source=Bulletin%20Blast&amp;utm_medium=iContact&amp;utm_campaign=CarbonCapturePanacea_040119" TargetMode="External"/><Relationship Id="rId5" Type="http://schemas.openxmlformats.org/officeDocument/2006/relationships/hyperlink" Target="http://click.icptrack.com/icp/relay.php?r=95003190&amp;msgid=2629815&amp;act=87UC&amp;c=946851&amp;destination=https://thebulletin.org/2017/06/the-trouble-with-geoengineers-hacking-the-planet/?utm_source=Bulletin%20Blast&amp;utm_medium=iContact&amp;utm_campaign=HackingPlanet_040219" TargetMode="External"/><Relationship Id="rId4" Type="http://schemas.openxmlformats.org/officeDocument/2006/relationships/hyperlink" Target="http://click.icptrack.com/icp/relay.php?r=95003190&amp;msgid=2629815&amp;act=87UC&amp;c=946851&amp;destination=https://thebulletin.org/2019/04/silver-buckshot-isnt-enough-to-fix-the-climate/?utm_source=Bulletin%20Blast&amp;utm_medium=iContact&amp;utm_campaign=SilverBuckshot_040219"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s://www.lawfareblog.com/climate-change-and-national-security-part-i-what-threat-whens-it-coming-and-how-bad-will-it-be" TargetMode="External"/><Relationship Id="rId2" Type="http://schemas.openxmlformats.org/officeDocument/2006/relationships/hyperlink" Target="https://www.nrdc.org/authors/jeff-turrentine" TargetMode="External"/><Relationship Id="rId1" Type="http://schemas.openxmlformats.org/officeDocument/2006/relationships/slideLayout" Target="../slideLayouts/slideLayout2.xml"/><Relationship Id="rId5" Type="http://schemas.openxmlformats.org/officeDocument/2006/relationships/hyperlink" Target="https://www.gao.gov/assets/700/696460.pdf" TargetMode="External"/><Relationship Id="rId4" Type="http://schemas.openxmlformats.org/officeDocument/2006/relationships/hyperlink" Target="https://www.gao.gov/"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limateactiontracker.org/global/cat-thermomete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klaus.radunsky@umweltbundesamt.a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"Der Klimawandel geschieht jetzt! Haben Weltklimakonferenzen Auswirkungen?" </a:t>
            </a:r>
            <a:endParaRPr lang="de-AT" dirty="0"/>
          </a:p>
        </p:txBody>
      </p:sp>
      <p:sp>
        <p:nvSpPr>
          <p:cNvPr id="3" name="Untertitel 2"/>
          <p:cNvSpPr>
            <a:spLocks noGrp="1"/>
          </p:cNvSpPr>
          <p:nvPr>
            <p:ph type="subTitle" idx="1"/>
          </p:nvPr>
        </p:nvSpPr>
        <p:spPr/>
        <p:txBody>
          <a:bodyPr>
            <a:normAutofit fontScale="85000" lnSpcReduction="20000"/>
          </a:bodyPr>
          <a:lstStyle/>
          <a:p>
            <a:r>
              <a:rPr lang="de-AT" dirty="0"/>
              <a:t>PILGRIM-Startworkshop 2019</a:t>
            </a:r>
          </a:p>
          <a:p>
            <a:r>
              <a:rPr lang="de-AT" dirty="0"/>
              <a:t>Don Bosco Haus, Wien</a:t>
            </a:r>
          </a:p>
          <a:p>
            <a:r>
              <a:rPr lang="de-AT" dirty="0"/>
              <a:t>25. September 2019</a:t>
            </a:r>
          </a:p>
          <a:p>
            <a:r>
              <a:rPr lang="de-AT" dirty="0"/>
              <a:t>Klaus Radunsky</a:t>
            </a:r>
          </a:p>
        </p:txBody>
      </p:sp>
    </p:spTree>
    <p:extLst>
      <p:ext uri="{BB962C8B-B14F-4D97-AF65-F5344CB8AC3E}">
        <p14:creationId xmlns:p14="http://schemas.microsoft.com/office/powerpoint/2010/main" val="3469177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Fakten Klimawandel</a:t>
            </a:r>
            <a:br>
              <a:rPr lang="de-AT" dirty="0"/>
            </a:br>
            <a:r>
              <a:rPr lang="de-AT" dirty="0"/>
              <a:t>Sonderbericht IPCC </a:t>
            </a:r>
            <a:r>
              <a:rPr lang="en-GB" dirty="0">
                <a:ea typeface="Calibri"/>
                <a:cs typeface="Times New Roman"/>
              </a:rPr>
              <a:t>1,5</a:t>
            </a:r>
            <a:r>
              <a:rPr lang="en-GB" baseline="30000" dirty="0">
                <a:ea typeface="Calibri"/>
                <a:cs typeface="Times New Roman"/>
              </a:rPr>
              <a:t>o</a:t>
            </a:r>
            <a:r>
              <a:rPr lang="en-GB" dirty="0">
                <a:ea typeface="Calibri"/>
                <a:cs typeface="Times New Roman"/>
              </a:rPr>
              <a:t>C (5)</a:t>
            </a:r>
            <a:r>
              <a:rPr lang="de-AT" dirty="0"/>
              <a:t> </a:t>
            </a:r>
          </a:p>
        </p:txBody>
      </p:sp>
      <p:sp>
        <p:nvSpPr>
          <p:cNvPr id="3" name="Inhaltsplatzhalter 2"/>
          <p:cNvSpPr>
            <a:spLocks noGrp="1"/>
          </p:cNvSpPr>
          <p:nvPr>
            <p:ph idx="1"/>
          </p:nvPr>
        </p:nvSpPr>
        <p:spPr>
          <a:xfrm>
            <a:off x="457200" y="1600200"/>
            <a:ext cx="8219256" cy="4781128"/>
          </a:xfrm>
        </p:spPr>
        <p:txBody>
          <a:bodyPr>
            <a:normAutofit fontScale="85000" lnSpcReduction="20000"/>
          </a:bodyPr>
          <a:lstStyle/>
          <a:p>
            <a:r>
              <a:rPr lang="de-DE" dirty="0"/>
              <a:t>In einer Welt mit einer globalen Erwärmung von </a:t>
            </a:r>
            <a:r>
              <a:rPr lang="de-AT" dirty="0">
                <a:solidFill>
                  <a:srgbClr val="1F497D"/>
                </a:solidFill>
              </a:rPr>
              <a:t>2</a:t>
            </a:r>
            <a:r>
              <a:rPr lang="de-AT" dirty="0">
                <a:solidFill>
                  <a:srgbClr val="1F497D"/>
                </a:solidFill>
                <a:ea typeface="Calibri"/>
              </a:rPr>
              <a:t> °C </a:t>
            </a:r>
            <a:r>
              <a:rPr lang="de-DE" dirty="0"/>
              <a:t>kommt es zu </a:t>
            </a:r>
          </a:p>
          <a:p>
            <a:pPr lvl="1"/>
            <a:r>
              <a:rPr lang="de-DE" dirty="0"/>
              <a:t>mehr hitzebedingten Todesfällen, </a:t>
            </a:r>
          </a:p>
          <a:p>
            <a:pPr lvl="1"/>
            <a:r>
              <a:rPr lang="de-DE" dirty="0"/>
              <a:t>geringeren Ernteerträgen, </a:t>
            </a:r>
          </a:p>
          <a:p>
            <a:pPr lvl="1"/>
            <a:r>
              <a:rPr lang="de-DE" dirty="0"/>
              <a:t>mehr folgenschweren Extremwetterereignissen,</a:t>
            </a:r>
          </a:p>
          <a:p>
            <a:pPr lvl="1"/>
            <a:r>
              <a:rPr lang="de-DE" dirty="0"/>
              <a:t>langsamerem Wirtschaftswachstum, </a:t>
            </a:r>
          </a:p>
          <a:p>
            <a:pPr lvl="1"/>
            <a:r>
              <a:rPr lang="de-DE" dirty="0"/>
              <a:t>mehr Menschen in Armut, </a:t>
            </a:r>
          </a:p>
          <a:p>
            <a:pPr lvl="1"/>
            <a:r>
              <a:rPr lang="de-DE" dirty="0"/>
              <a:t>einem Anstieg der Bevölkerung mit Wasserstress um bis 50% </a:t>
            </a:r>
          </a:p>
          <a:p>
            <a:pPr marL="0" indent="0">
              <a:buNone/>
            </a:pPr>
            <a:r>
              <a:rPr lang="de-DE" dirty="0"/>
              <a:t>     im Vergleich zu einer Welt mit </a:t>
            </a:r>
            <a:r>
              <a:rPr lang="de-AT" dirty="0">
                <a:solidFill>
                  <a:srgbClr val="1F497D"/>
                </a:solidFill>
                <a:ea typeface="Calibri"/>
              </a:rPr>
              <a:t>1,5 °C</a:t>
            </a:r>
            <a:r>
              <a:rPr lang="de-DE" dirty="0"/>
              <a:t> Erwärmung. </a:t>
            </a:r>
          </a:p>
          <a:p>
            <a:r>
              <a:rPr lang="de-DE" dirty="0"/>
              <a:t>Die Auswirkungen werden noch schlimmer, wenn die globale Erwärmung über den Wert von </a:t>
            </a:r>
            <a:r>
              <a:rPr lang="de-AT" dirty="0">
                <a:solidFill>
                  <a:srgbClr val="1F497D"/>
                </a:solidFill>
              </a:rPr>
              <a:t>2</a:t>
            </a:r>
            <a:r>
              <a:rPr lang="de-AT" dirty="0">
                <a:solidFill>
                  <a:srgbClr val="1F497D"/>
                </a:solidFill>
                <a:ea typeface="Calibri"/>
              </a:rPr>
              <a:t> °C</a:t>
            </a:r>
            <a:r>
              <a:rPr lang="de-DE" dirty="0"/>
              <a:t> hinausgeht.</a:t>
            </a:r>
          </a:p>
        </p:txBody>
      </p:sp>
    </p:spTree>
    <p:extLst>
      <p:ext uri="{BB962C8B-B14F-4D97-AF65-F5344CB8AC3E}">
        <p14:creationId xmlns:p14="http://schemas.microsoft.com/office/powerpoint/2010/main" val="352328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Pariser Übereinkommen (1)</a:t>
            </a:r>
          </a:p>
        </p:txBody>
      </p:sp>
      <p:sp>
        <p:nvSpPr>
          <p:cNvPr id="3" name="Foliennummernplatzhalter 2"/>
          <p:cNvSpPr>
            <a:spLocks noGrp="1"/>
          </p:cNvSpPr>
          <p:nvPr>
            <p:ph type="sldNum" sz="quarter" idx="12"/>
          </p:nvPr>
        </p:nvSpPr>
        <p:spPr/>
        <p:txBody>
          <a:bodyPr/>
          <a:lstStyle/>
          <a:p>
            <a:fld id="{72BFC8B5-7E05-8645-9F0B-88F35640E36C}" type="slidenum">
              <a:rPr lang="de-DE" smtClean="0"/>
              <a:t>11</a:t>
            </a:fld>
            <a:endParaRPr lang="de-DE" dirty="0"/>
          </a:p>
        </p:txBody>
      </p:sp>
      <p:sp>
        <p:nvSpPr>
          <p:cNvPr id="4" name="Textplatzhalter 3"/>
          <p:cNvSpPr>
            <a:spLocks noGrp="1"/>
          </p:cNvSpPr>
          <p:nvPr>
            <p:ph type="body" sz="quarter" idx="16"/>
          </p:nvPr>
        </p:nvSpPr>
        <p:spPr>
          <a:xfrm>
            <a:off x="467544" y="1268760"/>
            <a:ext cx="8265674" cy="4142316"/>
          </a:xfrm>
        </p:spPr>
        <p:txBody>
          <a:bodyPr>
            <a:normAutofit fontScale="70000" lnSpcReduction="20000"/>
          </a:bodyPr>
          <a:lstStyle/>
          <a:p>
            <a:r>
              <a:rPr lang="de-DE" dirty="0"/>
              <a:t>Das Pariser Übereinkommen wurde am 12. Dezember 2015 von der Konferenz der Vertragsparteien angenommen und trat am 4. November 2016 in Kraft.</a:t>
            </a:r>
          </a:p>
          <a:p>
            <a:pPr marL="1800" indent="0">
              <a:buNone/>
            </a:pPr>
            <a:endParaRPr lang="de-DE" dirty="0"/>
          </a:p>
          <a:p>
            <a:r>
              <a:rPr lang="de-DE" dirty="0"/>
              <a:t>Das Pariser Übereinkommen enthält spezifische Ziele für die Reaktion auf den Klimawandel, Mechanismen zur Verfolgung dieser Ziele und verbindliche Verpflichtungen für alle Vertragsparteien.</a:t>
            </a:r>
          </a:p>
          <a:p>
            <a:endParaRPr lang="en-US" dirty="0"/>
          </a:p>
          <a:p>
            <a:r>
              <a:rPr lang="en-US" dirty="0"/>
              <a:t>184 Vertragsparteien haben das Übereinkommen ratifiziert (Stand Dezember 2018), darunter alle G20-Staaten (außer Russland, welches Anfang 2019 folgen sollte)</a:t>
            </a:r>
          </a:p>
        </p:txBody>
      </p:sp>
    </p:spTree>
    <p:extLst>
      <p:ext uri="{BB962C8B-B14F-4D97-AF65-F5344CB8AC3E}">
        <p14:creationId xmlns:p14="http://schemas.microsoft.com/office/powerpoint/2010/main" val="86761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Pariser Übereinkommen (2)</a:t>
            </a:r>
          </a:p>
        </p:txBody>
      </p:sp>
      <p:sp>
        <p:nvSpPr>
          <p:cNvPr id="3" name="Foliennummernplatzhalter 2"/>
          <p:cNvSpPr>
            <a:spLocks noGrp="1"/>
          </p:cNvSpPr>
          <p:nvPr>
            <p:ph type="sldNum" sz="quarter" idx="12"/>
          </p:nvPr>
        </p:nvSpPr>
        <p:spPr/>
        <p:txBody>
          <a:bodyPr/>
          <a:lstStyle/>
          <a:p>
            <a:fld id="{72BFC8B5-7E05-8645-9F0B-88F35640E36C}" type="slidenum">
              <a:rPr lang="de-DE" smtClean="0"/>
              <a:t>12</a:t>
            </a:fld>
            <a:endParaRPr lang="de-DE" dirty="0"/>
          </a:p>
        </p:txBody>
      </p:sp>
      <p:sp>
        <p:nvSpPr>
          <p:cNvPr id="4" name="Textplatzhalter 3"/>
          <p:cNvSpPr>
            <a:spLocks noGrp="1"/>
          </p:cNvSpPr>
          <p:nvPr>
            <p:ph type="body" sz="quarter" idx="16"/>
          </p:nvPr>
        </p:nvSpPr>
        <p:spPr>
          <a:xfrm>
            <a:off x="427315" y="1461301"/>
            <a:ext cx="8271225" cy="4555067"/>
          </a:xfrm>
        </p:spPr>
        <p:txBody>
          <a:bodyPr/>
          <a:lstStyle/>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812" y="1464144"/>
            <a:ext cx="4744500" cy="480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platzhalter 4"/>
          <p:cNvSpPr txBox="1">
            <a:spLocks/>
          </p:cNvSpPr>
          <p:nvPr/>
        </p:nvSpPr>
        <p:spPr>
          <a:xfrm>
            <a:off x="5057776" y="5877467"/>
            <a:ext cx="3156464" cy="201600"/>
          </a:xfrm>
          <a:prstGeom prst="rect">
            <a:avLst/>
          </a:prstGeom>
        </p:spPr>
        <p:txBody>
          <a:bodyPr/>
          <a:lstStyle>
            <a:lvl1pPr marL="171450" indent="-189000" algn="l" defTabSz="685800" rtl="0" eaLnBrk="1" latinLnBrk="0" hangingPunct="1">
              <a:lnSpc>
                <a:spcPct val="100000"/>
              </a:lnSpc>
              <a:spcBef>
                <a:spcPts val="750"/>
              </a:spcBef>
              <a:buClr>
                <a:schemeClr val="tx2"/>
              </a:buClr>
              <a:buSzPct val="85000"/>
              <a:buFont typeface="Wingdings" panose="05000000000000000000" pitchFamily="2" charset="2"/>
              <a:buChar char="l"/>
              <a:defRPr sz="1500" b="0" i="0" kern="1200">
                <a:solidFill>
                  <a:schemeClr val="tx1"/>
                </a:solidFill>
                <a:latin typeface="Arial" charset="0"/>
                <a:ea typeface="Arial" charset="0"/>
                <a:cs typeface="Arial" charset="0"/>
              </a:defRPr>
            </a:lvl1pPr>
            <a:lvl2pPr marL="5143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1200" b="0" i="0" kern="1200">
                <a:solidFill>
                  <a:schemeClr val="tx1"/>
                </a:solidFill>
                <a:latin typeface="Arial" charset="0"/>
                <a:ea typeface="Arial" charset="0"/>
                <a:cs typeface="Arial" charset="0"/>
              </a:defRPr>
            </a:lvl2pPr>
            <a:lvl3pPr marL="8572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3pPr>
            <a:lvl4pPr marL="12001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4pPr>
            <a:lvl5pPr marL="15430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spcBef>
                <a:spcPts val="0"/>
              </a:spcBef>
              <a:buNone/>
            </a:pPr>
            <a:r>
              <a:rPr lang="de-AT" sz="600" dirty="0">
                <a:solidFill>
                  <a:schemeClr val="bg1">
                    <a:lumMod val="50000"/>
                  </a:schemeClr>
                </a:solidFill>
              </a:rPr>
              <a:t>Source: </a:t>
            </a:r>
          </a:p>
        </p:txBody>
      </p:sp>
    </p:spTree>
    <p:extLst>
      <p:ext uri="{BB962C8B-B14F-4D97-AF65-F5344CB8AC3E}">
        <p14:creationId xmlns:p14="http://schemas.microsoft.com/office/powerpoint/2010/main" val="2956851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Pariser Übereinkommen (3)</a:t>
            </a:r>
            <a:endParaRPr lang="en-GB" dirty="0"/>
          </a:p>
        </p:txBody>
      </p:sp>
      <p:sp>
        <p:nvSpPr>
          <p:cNvPr id="3" name="Inhaltsplatzhalter 2"/>
          <p:cNvSpPr>
            <a:spLocks noGrp="1"/>
          </p:cNvSpPr>
          <p:nvPr>
            <p:ph idx="1"/>
          </p:nvPr>
        </p:nvSpPr>
        <p:spPr/>
        <p:txBody>
          <a:bodyPr>
            <a:normAutofit fontScale="85000" lnSpcReduction="10000"/>
          </a:bodyPr>
          <a:lstStyle/>
          <a:p>
            <a:pPr marL="0" indent="0">
              <a:spcAft>
                <a:spcPts val="0"/>
              </a:spcAft>
              <a:buNone/>
            </a:pPr>
            <a:r>
              <a:rPr lang="de-AT" dirty="0">
                <a:solidFill>
                  <a:srgbClr val="1F497D"/>
                </a:solidFill>
                <a:ea typeface="Calibri"/>
              </a:rPr>
              <a:t>Langfristziele des Pariser Übereinkommens bezüglich Klimaschutz (mitigation):</a:t>
            </a:r>
            <a:endParaRPr lang="de-AT" sz="3600" dirty="0">
              <a:latin typeface="Times New Roman"/>
              <a:ea typeface="Calibri"/>
            </a:endParaRPr>
          </a:p>
          <a:p>
            <a:pPr marL="685800" indent="-457200">
              <a:spcAft>
                <a:spcPts val="1200"/>
              </a:spcAft>
              <a:buFont typeface="Wingdings" panose="05000000000000000000" pitchFamily="2" charset="2"/>
              <a:buChar char="Ø"/>
            </a:pPr>
            <a:r>
              <a:rPr lang="de-AT" dirty="0">
                <a:solidFill>
                  <a:srgbClr val="1F497D"/>
                </a:solidFill>
                <a:ea typeface="Calibri"/>
              </a:rPr>
              <a:t>Begrenzung des Temperaturanstiegs auf deutlich unter 2 °C gegenüber vorindustriellen Werten plus Bekenntnis zu Anstrengungen, um 1,5 °C zu erreichen </a:t>
            </a:r>
            <a:endParaRPr lang="de-AT" sz="3600" dirty="0">
              <a:latin typeface="Times New Roman"/>
              <a:ea typeface="Calibri"/>
            </a:endParaRPr>
          </a:p>
          <a:p>
            <a:pPr marL="685800" indent="-457200">
              <a:spcAft>
                <a:spcPts val="1200"/>
              </a:spcAft>
              <a:buFont typeface="Wingdings" panose="05000000000000000000" pitchFamily="2" charset="2"/>
              <a:buChar char="Ø"/>
            </a:pPr>
            <a:r>
              <a:rPr lang="de-AT" dirty="0">
                <a:solidFill>
                  <a:srgbClr val="1F497D"/>
                </a:solidFill>
                <a:ea typeface="Calibri"/>
              </a:rPr>
              <a:t>Globaler Höchststand an THG-Emissionen so bald wie möglich, Balance zwischen THG-Emissionen und Senken (vollständige Dekarbonisierung) in der zweiten Hälfte des   21. Jahrhunderts </a:t>
            </a:r>
            <a:endParaRPr lang="de-AT" sz="3600" dirty="0">
              <a:latin typeface="Times New Roman"/>
              <a:ea typeface="Calibri"/>
            </a:endParaRPr>
          </a:p>
          <a:p>
            <a:pPr marL="0" indent="0">
              <a:buNone/>
            </a:pPr>
            <a:endParaRPr lang="en-GB" dirty="0"/>
          </a:p>
        </p:txBody>
      </p:sp>
    </p:spTree>
    <p:extLst>
      <p:ext uri="{BB962C8B-B14F-4D97-AF65-F5344CB8AC3E}">
        <p14:creationId xmlns:p14="http://schemas.microsoft.com/office/powerpoint/2010/main" val="191002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Pariser Übereinkommen (4)</a:t>
            </a:r>
          </a:p>
        </p:txBody>
      </p:sp>
      <p:sp>
        <p:nvSpPr>
          <p:cNvPr id="3" name="Inhaltsplatzhalter 2"/>
          <p:cNvSpPr>
            <a:spLocks noGrp="1"/>
          </p:cNvSpPr>
          <p:nvPr>
            <p:ph idx="1"/>
          </p:nvPr>
        </p:nvSpPr>
        <p:spPr/>
        <p:txBody>
          <a:bodyPr>
            <a:normAutofit fontScale="85000" lnSpcReduction="20000"/>
          </a:bodyPr>
          <a:lstStyle/>
          <a:p>
            <a:pPr>
              <a:spcAft>
                <a:spcPts val="1200"/>
              </a:spcAft>
            </a:pPr>
            <a:r>
              <a:rPr lang="de-AT" dirty="0"/>
              <a:t>Übereinkommen ist in Rekordzeit (weniger als 12 Monate nach Beschluss) in Kraft getreten;</a:t>
            </a:r>
          </a:p>
          <a:p>
            <a:pPr>
              <a:spcAft>
                <a:spcPts val="1200"/>
              </a:spcAft>
            </a:pPr>
            <a:r>
              <a:rPr lang="de-AT" dirty="0"/>
              <a:t>Überlässt es den Vertragsstaaten, ihre Beiträge zur Lösung der Klimakrise festzulegen;</a:t>
            </a:r>
          </a:p>
          <a:p>
            <a:pPr>
              <a:spcAft>
                <a:spcPts val="1200"/>
              </a:spcAft>
            </a:pPr>
            <a:r>
              <a:rPr lang="de-AT" dirty="0"/>
              <a:t>Bietet eine gute Grundlage bezüglich des Berichtswesens;</a:t>
            </a:r>
          </a:p>
          <a:p>
            <a:pPr>
              <a:spcAft>
                <a:spcPts val="1200"/>
              </a:spcAft>
            </a:pPr>
            <a:r>
              <a:rPr lang="de-AT" dirty="0"/>
              <a:t>Sieht eine Bestandsaufnahme alle 5 Jahre vor mit dem Ziel von Nachbesserungen;</a:t>
            </a:r>
          </a:p>
          <a:p>
            <a:pPr>
              <a:spcAft>
                <a:spcPts val="1200"/>
              </a:spcAft>
            </a:pPr>
            <a:r>
              <a:rPr lang="de-DE" dirty="0"/>
              <a:t>Kennt keine Strafmaßnahmen, sollten die gemachten Zusagen nicht erfüllt werden;</a:t>
            </a:r>
          </a:p>
          <a:p>
            <a:endParaRPr lang="de-AT" dirty="0"/>
          </a:p>
        </p:txBody>
      </p:sp>
    </p:spTree>
    <p:extLst>
      <p:ext uri="{BB962C8B-B14F-4D97-AF65-F5344CB8AC3E}">
        <p14:creationId xmlns:p14="http://schemas.microsoft.com/office/powerpoint/2010/main" val="1181222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Kontext – </a:t>
            </a:r>
            <a:r>
              <a:rPr lang="de-AT"/>
              <a:t>Pariser Übereinkommen</a:t>
            </a:r>
            <a:endParaRPr lang="de-AT" dirty="0"/>
          </a:p>
        </p:txBody>
      </p:sp>
      <p:sp>
        <p:nvSpPr>
          <p:cNvPr id="3" name="Inhaltsplatzhalter 2"/>
          <p:cNvSpPr>
            <a:spLocks noGrp="1"/>
          </p:cNvSpPr>
          <p:nvPr>
            <p:ph idx="1"/>
          </p:nvPr>
        </p:nvSpPr>
        <p:spPr/>
        <p:txBody>
          <a:bodyPr>
            <a:normAutofit fontScale="92500" lnSpcReduction="20000"/>
          </a:bodyPr>
          <a:lstStyle/>
          <a:p>
            <a:r>
              <a:rPr lang="de-AT" dirty="0"/>
              <a:t>Background</a:t>
            </a:r>
          </a:p>
          <a:p>
            <a:pPr lvl="1"/>
            <a:r>
              <a:rPr lang="de-AT" dirty="0" err="1"/>
              <a:t>Before</a:t>
            </a:r>
            <a:r>
              <a:rPr lang="de-AT" dirty="0"/>
              <a:t> </a:t>
            </a:r>
            <a:r>
              <a:rPr lang="de-AT" dirty="0" err="1"/>
              <a:t>the</a:t>
            </a:r>
            <a:r>
              <a:rPr lang="de-AT" dirty="0"/>
              <a:t> </a:t>
            </a:r>
            <a:r>
              <a:rPr lang="de-AT" dirty="0" err="1"/>
              <a:t>oil</a:t>
            </a:r>
            <a:r>
              <a:rPr lang="de-AT" dirty="0"/>
              <a:t> </a:t>
            </a:r>
            <a:r>
              <a:rPr lang="de-AT" dirty="0" err="1"/>
              <a:t>price</a:t>
            </a:r>
            <a:r>
              <a:rPr lang="de-AT" dirty="0"/>
              <a:t> </a:t>
            </a:r>
            <a:r>
              <a:rPr lang="de-AT" dirty="0" err="1"/>
              <a:t>shock</a:t>
            </a:r>
            <a:endParaRPr lang="de-AT" dirty="0"/>
          </a:p>
          <a:p>
            <a:pPr lvl="1"/>
            <a:r>
              <a:rPr lang="de-AT" dirty="0"/>
              <a:t>After </a:t>
            </a:r>
            <a:r>
              <a:rPr lang="de-AT" dirty="0" err="1"/>
              <a:t>the</a:t>
            </a:r>
            <a:r>
              <a:rPr lang="de-AT" dirty="0"/>
              <a:t> </a:t>
            </a:r>
            <a:r>
              <a:rPr lang="de-AT" dirty="0" err="1"/>
              <a:t>oil</a:t>
            </a:r>
            <a:r>
              <a:rPr lang="de-AT" dirty="0"/>
              <a:t> </a:t>
            </a:r>
            <a:r>
              <a:rPr lang="de-AT" dirty="0" err="1"/>
              <a:t>price</a:t>
            </a:r>
            <a:r>
              <a:rPr lang="de-AT" dirty="0"/>
              <a:t> </a:t>
            </a:r>
            <a:r>
              <a:rPr lang="de-AT" dirty="0" err="1"/>
              <a:t>shock</a:t>
            </a:r>
            <a:endParaRPr lang="de-AT" dirty="0"/>
          </a:p>
          <a:p>
            <a:r>
              <a:rPr lang="de-AT" dirty="0"/>
              <a:t>1990 – 2007 (UNFCCC)</a:t>
            </a:r>
          </a:p>
          <a:p>
            <a:r>
              <a:rPr lang="de-AT" dirty="0"/>
              <a:t>2008 – 2012 (UNFCCC + Kyoto Protocol, 1st </a:t>
            </a:r>
            <a:r>
              <a:rPr lang="de-AT" dirty="0" err="1"/>
              <a:t>Commitment</a:t>
            </a:r>
            <a:r>
              <a:rPr lang="de-AT" dirty="0"/>
              <a:t> </a:t>
            </a:r>
            <a:r>
              <a:rPr lang="de-AT" dirty="0" err="1"/>
              <a:t>period</a:t>
            </a:r>
            <a:r>
              <a:rPr lang="de-AT" dirty="0"/>
              <a:t>)</a:t>
            </a:r>
          </a:p>
          <a:p>
            <a:r>
              <a:rPr lang="de-AT" dirty="0"/>
              <a:t>2013 – 2020 </a:t>
            </a:r>
            <a:r>
              <a:rPr lang="en-US" dirty="0"/>
              <a:t>(UNFCCC + Kyoto Protocol, 2st Commitment period)</a:t>
            </a:r>
          </a:p>
          <a:p>
            <a:r>
              <a:rPr lang="en-US" dirty="0"/>
              <a:t>2020 – 2030 (Paris Agreement-1)</a:t>
            </a:r>
          </a:p>
          <a:p>
            <a:r>
              <a:rPr lang="en-US" dirty="0"/>
              <a:t>2030 – 2050 (Paris Agreement-2)</a:t>
            </a:r>
          </a:p>
          <a:p>
            <a:pPr marL="0" indent="0">
              <a:buNone/>
            </a:pPr>
            <a:endParaRPr lang="de-AT" dirty="0"/>
          </a:p>
        </p:txBody>
      </p:sp>
    </p:spTree>
    <p:extLst>
      <p:ext uri="{BB962C8B-B14F-4D97-AF65-F5344CB8AC3E}">
        <p14:creationId xmlns:p14="http://schemas.microsoft.com/office/powerpoint/2010/main" val="1598852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Ergebnisse </a:t>
            </a:r>
            <a:r>
              <a:rPr lang="de-AT" dirty="0" err="1"/>
              <a:t>Kattowitz</a:t>
            </a:r>
            <a:r>
              <a:rPr lang="de-AT" dirty="0"/>
              <a:t> (1)</a:t>
            </a:r>
          </a:p>
        </p:txBody>
      </p:sp>
      <p:sp>
        <p:nvSpPr>
          <p:cNvPr id="3" name="Inhaltsplatzhalter 2"/>
          <p:cNvSpPr>
            <a:spLocks noGrp="1"/>
          </p:cNvSpPr>
          <p:nvPr>
            <p:ph idx="1"/>
          </p:nvPr>
        </p:nvSpPr>
        <p:spPr/>
        <p:txBody>
          <a:bodyPr>
            <a:normAutofit fontScale="92500" lnSpcReduction="20000"/>
          </a:bodyPr>
          <a:lstStyle/>
          <a:p>
            <a:r>
              <a:rPr lang="de-AT" dirty="0"/>
              <a:t>Ziele:</a:t>
            </a:r>
          </a:p>
          <a:p>
            <a:pPr lvl="1"/>
            <a:r>
              <a:rPr lang="de-AT" dirty="0"/>
              <a:t>Festlegen der Spielregeln für die Umsetzung des Pariser Abkommens</a:t>
            </a:r>
          </a:p>
          <a:p>
            <a:pPr lvl="1"/>
            <a:r>
              <a:rPr lang="de-DE" dirty="0"/>
              <a:t>Lehren aus dem IPCC Sonderbericht zum </a:t>
            </a:r>
            <a:r>
              <a:rPr lang="de-AT" dirty="0">
                <a:solidFill>
                  <a:srgbClr val="1F497D"/>
                </a:solidFill>
                <a:ea typeface="Calibri"/>
              </a:rPr>
              <a:t>1,5 °C </a:t>
            </a:r>
            <a:r>
              <a:rPr lang="de-DE" dirty="0"/>
              <a:t>Ziel ziehen.</a:t>
            </a:r>
          </a:p>
          <a:p>
            <a:r>
              <a:rPr lang="de-DE" dirty="0"/>
              <a:t>Ergebnisse:</a:t>
            </a:r>
          </a:p>
          <a:p>
            <a:pPr lvl="1"/>
            <a:r>
              <a:rPr lang="de-DE" dirty="0"/>
              <a:t>Umfassendes Regelwerk konnte einstimmig beschlossen werden – mit der Ausnahme von Marktregeln für den Emissionshandel</a:t>
            </a:r>
          </a:p>
          <a:p>
            <a:pPr lvl="1"/>
            <a:r>
              <a:rPr lang="de-DE" dirty="0"/>
              <a:t>Der </a:t>
            </a:r>
            <a:r>
              <a:rPr lang="de-DE" dirty="0" err="1"/>
              <a:t>Talanoa</a:t>
            </a:r>
            <a:r>
              <a:rPr lang="de-DE" dirty="0"/>
              <a:t> Dialog endete mit einem breit getragenen Aufruf zum rascheren Handeln.</a:t>
            </a:r>
          </a:p>
          <a:p>
            <a:pPr lvl="1"/>
            <a:endParaRPr lang="de-AT" dirty="0"/>
          </a:p>
        </p:txBody>
      </p:sp>
    </p:spTree>
    <p:extLst>
      <p:ext uri="{BB962C8B-B14F-4D97-AF65-F5344CB8AC3E}">
        <p14:creationId xmlns:p14="http://schemas.microsoft.com/office/powerpoint/2010/main" val="113919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Ergebnisse von </a:t>
            </a:r>
            <a:r>
              <a:rPr lang="de-AT" dirty="0" err="1"/>
              <a:t>Kattowitz</a:t>
            </a:r>
            <a:r>
              <a:rPr lang="de-AT" dirty="0"/>
              <a:t> (2)</a:t>
            </a:r>
          </a:p>
        </p:txBody>
      </p:sp>
      <p:sp>
        <p:nvSpPr>
          <p:cNvPr id="3" name="Inhaltsplatzhalter 2"/>
          <p:cNvSpPr>
            <a:spLocks noGrp="1"/>
          </p:cNvSpPr>
          <p:nvPr>
            <p:ph idx="1"/>
          </p:nvPr>
        </p:nvSpPr>
        <p:spPr/>
        <p:txBody>
          <a:bodyPr>
            <a:normAutofit fontScale="92500" lnSpcReduction="20000"/>
          </a:bodyPr>
          <a:lstStyle/>
          <a:p>
            <a:r>
              <a:rPr lang="de-AT" dirty="0"/>
              <a:t>Bewertung der Ergebnisse</a:t>
            </a:r>
          </a:p>
          <a:p>
            <a:pPr lvl="1"/>
            <a:r>
              <a:rPr lang="de-DE" dirty="0"/>
              <a:t>Ergebnis ist positiv zu bewerten, denn es lag deutlich über den Erwartungen;</a:t>
            </a:r>
          </a:p>
          <a:p>
            <a:pPr lvl="1"/>
            <a:r>
              <a:rPr lang="de-DE" dirty="0"/>
              <a:t>Demonstration des Willens zur Zusammenarbeit auf globaler Ebene</a:t>
            </a:r>
          </a:p>
          <a:p>
            <a:r>
              <a:rPr lang="de-DE" dirty="0"/>
              <a:t>Nächste Schritte</a:t>
            </a:r>
          </a:p>
          <a:p>
            <a:pPr lvl="1"/>
            <a:r>
              <a:rPr lang="de-DE" dirty="0"/>
              <a:t>UN-Klimaprozess nun in neuer Phase: konkrete Umsetzung der Bestimmungen des Pariser Übereinkommens und dessen Kontrolle</a:t>
            </a:r>
          </a:p>
          <a:p>
            <a:pPr lvl="1"/>
            <a:r>
              <a:rPr lang="de-DE" dirty="0"/>
              <a:t>Beschleunigung von Maßnahmen, insbesondere bezüglich Emissionsminderung und Bereitstellung von Unterstützung mit Schwerpunkt Finanzen</a:t>
            </a:r>
          </a:p>
          <a:p>
            <a:pPr marL="457200" lvl="1" indent="0">
              <a:buNone/>
            </a:pPr>
            <a:endParaRPr lang="de-DE" dirty="0"/>
          </a:p>
          <a:p>
            <a:pPr lvl="1"/>
            <a:endParaRPr lang="de-DE" dirty="0"/>
          </a:p>
          <a:p>
            <a:pPr lvl="1"/>
            <a:endParaRPr lang="de-DE" dirty="0"/>
          </a:p>
          <a:p>
            <a:pPr lvl="1"/>
            <a:endParaRPr lang="de-DE" dirty="0"/>
          </a:p>
          <a:p>
            <a:pPr lvl="1"/>
            <a:endParaRPr lang="de-DE" dirty="0"/>
          </a:p>
          <a:p>
            <a:pPr lvl="1"/>
            <a:endParaRPr lang="de-AT" dirty="0"/>
          </a:p>
        </p:txBody>
      </p:sp>
    </p:spTree>
    <p:extLst>
      <p:ext uri="{BB962C8B-B14F-4D97-AF65-F5344CB8AC3E}">
        <p14:creationId xmlns:p14="http://schemas.microsoft.com/office/powerpoint/2010/main" val="28469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Ergebnisse </a:t>
            </a:r>
            <a:r>
              <a:rPr lang="de-AT" dirty="0" err="1"/>
              <a:t>Kattowitz</a:t>
            </a:r>
            <a:r>
              <a:rPr lang="de-AT" dirty="0"/>
              <a:t> (3)</a:t>
            </a:r>
            <a:br>
              <a:rPr lang="de-AT" dirty="0"/>
            </a:br>
            <a:r>
              <a:rPr lang="de-AT" dirty="0"/>
              <a:t>Elemente des Regelwerks</a:t>
            </a:r>
          </a:p>
        </p:txBody>
      </p:sp>
      <p:sp>
        <p:nvSpPr>
          <p:cNvPr id="3" name="Inhaltsplatzhalter 2"/>
          <p:cNvSpPr>
            <a:spLocks noGrp="1"/>
          </p:cNvSpPr>
          <p:nvPr>
            <p:ph idx="1"/>
          </p:nvPr>
        </p:nvSpPr>
        <p:spPr/>
        <p:txBody>
          <a:bodyPr>
            <a:normAutofit fontScale="62500" lnSpcReduction="20000"/>
          </a:bodyPr>
          <a:lstStyle/>
          <a:p>
            <a:r>
              <a:rPr lang="de-AT" dirty="0"/>
              <a:t>Maßnahmen zum Klimaschutz (Emissionsminderung)</a:t>
            </a:r>
          </a:p>
          <a:p>
            <a:r>
              <a:rPr lang="de-AT" dirty="0"/>
              <a:t>Anpassung an den Klimawandel</a:t>
            </a:r>
          </a:p>
          <a:p>
            <a:r>
              <a:rPr lang="de-AT" dirty="0"/>
              <a:t>Unterstützung von Maßnahmen bezüglich Finanzen, Kapazitätsaufbau, Technologie inklusive Ausbau der internationalen Klimafinanzierung (u.a. dient der Anpassungsfonds ab sofort auch dem Pariser Übereinkommen)</a:t>
            </a:r>
          </a:p>
          <a:p>
            <a:r>
              <a:rPr lang="de-AT" dirty="0"/>
              <a:t>Einheitliches und transparentes Berichtswesen (THG-Emissionen, Maßnahmen zum Klimaschutz und zur Klimawandel-Anpassung, Finanzflüsse)</a:t>
            </a:r>
          </a:p>
          <a:p>
            <a:r>
              <a:rPr lang="de-AT" dirty="0"/>
              <a:t>Globale Bestandsaufnahme</a:t>
            </a:r>
          </a:p>
          <a:p>
            <a:r>
              <a:rPr lang="de-AT" dirty="0"/>
              <a:t>(Marktregeln)</a:t>
            </a:r>
          </a:p>
          <a:p>
            <a:r>
              <a:rPr lang="de-AT" dirty="0"/>
              <a:t>Ausgestaltung des Kontrollregimes zur Überwachung der Einhaltung der Zusagen</a:t>
            </a:r>
          </a:p>
          <a:p>
            <a:r>
              <a:rPr lang="de-AT" dirty="0"/>
              <a:t>Register für NDCs (National </a:t>
            </a:r>
            <a:r>
              <a:rPr lang="de-AT" dirty="0" err="1"/>
              <a:t>determined</a:t>
            </a:r>
            <a:r>
              <a:rPr lang="de-AT" dirty="0"/>
              <a:t> </a:t>
            </a:r>
            <a:r>
              <a:rPr lang="de-AT" dirty="0" err="1"/>
              <a:t>contributions</a:t>
            </a:r>
            <a:r>
              <a:rPr lang="de-AT" dirty="0"/>
              <a:t>) und Anpassungsmaßnahmen</a:t>
            </a:r>
          </a:p>
          <a:p>
            <a:endParaRPr lang="de-AT" dirty="0"/>
          </a:p>
          <a:p>
            <a:pPr marL="0" indent="0">
              <a:buNone/>
            </a:pPr>
            <a:endParaRPr lang="de-AT" dirty="0"/>
          </a:p>
        </p:txBody>
      </p:sp>
    </p:spTree>
    <p:extLst>
      <p:ext uri="{BB962C8B-B14F-4D97-AF65-F5344CB8AC3E}">
        <p14:creationId xmlns:p14="http://schemas.microsoft.com/office/powerpoint/2010/main" val="3353505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4000" dirty="0"/>
              <a:t>Ergebnisse </a:t>
            </a:r>
            <a:r>
              <a:rPr lang="de-AT" sz="4000" dirty="0" err="1"/>
              <a:t>kattowitz</a:t>
            </a:r>
            <a:r>
              <a:rPr lang="de-AT" sz="4000" dirty="0"/>
              <a:t> (4) </a:t>
            </a:r>
            <a:br>
              <a:rPr lang="de-AT" sz="4000" dirty="0"/>
            </a:br>
            <a:r>
              <a:rPr lang="de-AT" sz="4000" dirty="0" err="1"/>
              <a:t>Talanoa</a:t>
            </a:r>
            <a:r>
              <a:rPr lang="de-AT" sz="4000" dirty="0"/>
              <a:t> </a:t>
            </a:r>
            <a:r>
              <a:rPr lang="de-AT" sz="4000" dirty="0" err="1"/>
              <a:t>dialog</a:t>
            </a:r>
            <a:r>
              <a:rPr lang="de-AT" sz="4000" dirty="0"/>
              <a:t> </a:t>
            </a:r>
            <a:br>
              <a:rPr lang="de-AT"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19</a:t>
            </a:fld>
            <a:endParaRPr lang="de-DE" dirty="0"/>
          </a:p>
        </p:txBody>
      </p:sp>
      <p:sp>
        <p:nvSpPr>
          <p:cNvPr id="4" name="Textplatzhalter 3"/>
          <p:cNvSpPr>
            <a:spLocks noGrp="1"/>
          </p:cNvSpPr>
          <p:nvPr>
            <p:ph type="body" sz="quarter" idx="16"/>
          </p:nvPr>
        </p:nvSpPr>
        <p:spPr>
          <a:xfrm>
            <a:off x="467544" y="1772816"/>
            <a:ext cx="8280920" cy="4464496"/>
          </a:xfrm>
        </p:spPr>
        <p:txBody>
          <a:bodyPr>
            <a:normAutofit fontScale="62500" lnSpcReduction="20000"/>
          </a:bodyPr>
          <a:lstStyle/>
          <a:p>
            <a:pPr>
              <a:spcAft>
                <a:spcPts val="1200"/>
              </a:spcAft>
            </a:pPr>
            <a:r>
              <a:rPr lang="de-DE" dirty="0"/>
              <a:t>vom COP-Vorsitz Fidschi bei der letzten Klimakonferenz im November 2017 ins Leben gerufen;</a:t>
            </a:r>
          </a:p>
          <a:p>
            <a:pPr>
              <a:spcAft>
                <a:spcPts val="1200"/>
              </a:spcAft>
            </a:pPr>
            <a:r>
              <a:rPr lang="de-DE" dirty="0"/>
              <a:t> Der </a:t>
            </a:r>
            <a:r>
              <a:rPr lang="de-DE" dirty="0" err="1"/>
              <a:t>Talanoa</a:t>
            </a:r>
            <a:r>
              <a:rPr lang="de-DE" dirty="0"/>
              <a:t>-Dialog stellt den ersten Schritt dar, um unsere Bestrebungen und unser Handeln in Übereinstimmung mit den Pariser Klimazielen zu bringen. </a:t>
            </a:r>
          </a:p>
          <a:p>
            <a:pPr>
              <a:spcAft>
                <a:spcPts val="1200"/>
              </a:spcAft>
            </a:pPr>
            <a:r>
              <a:rPr lang="de-DE" dirty="0"/>
              <a:t>Themen:</a:t>
            </a:r>
          </a:p>
          <a:p>
            <a:pPr lvl="1">
              <a:spcAft>
                <a:spcPts val="1200"/>
              </a:spcAft>
            </a:pPr>
            <a:r>
              <a:rPr lang="en-US" dirty="0"/>
              <a:t>"Where are we?“</a:t>
            </a:r>
          </a:p>
          <a:p>
            <a:pPr lvl="1">
              <a:spcAft>
                <a:spcPts val="1200"/>
              </a:spcAft>
            </a:pPr>
            <a:r>
              <a:rPr lang="en-US" dirty="0"/>
              <a:t>"Where do we want to go?"</a:t>
            </a:r>
          </a:p>
          <a:p>
            <a:pPr lvl="1">
              <a:spcAft>
                <a:spcPts val="1200"/>
              </a:spcAft>
            </a:pPr>
            <a:r>
              <a:rPr lang="en-US" dirty="0"/>
              <a:t>"How do we get there?“</a:t>
            </a:r>
          </a:p>
          <a:p>
            <a:pPr>
              <a:spcAft>
                <a:spcPts val="1200"/>
              </a:spcAft>
            </a:pPr>
            <a:r>
              <a:rPr lang="en-US" dirty="0" err="1"/>
              <a:t>Vorläufer</a:t>
            </a:r>
            <a:r>
              <a:rPr lang="en-US" dirty="0"/>
              <a:t> der </a:t>
            </a:r>
            <a:r>
              <a:rPr lang="en-US" dirty="0" err="1"/>
              <a:t>Globalen</a:t>
            </a:r>
            <a:r>
              <a:rPr lang="en-US" dirty="0"/>
              <a:t> </a:t>
            </a:r>
            <a:r>
              <a:rPr lang="en-US" dirty="0" err="1"/>
              <a:t>Bestandsaufnahme</a:t>
            </a:r>
            <a:r>
              <a:rPr lang="en-US" dirty="0"/>
              <a:t> (</a:t>
            </a:r>
            <a:r>
              <a:rPr lang="en-US" dirty="0" err="1"/>
              <a:t>erstmals</a:t>
            </a:r>
            <a:r>
              <a:rPr lang="en-US" dirty="0"/>
              <a:t> 2023, </a:t>
            </a:r>
            <a:r>
              <a:rPr lang="en-US" dirty="0" err="1"/>
              <a:t>alle</a:t>
            </a:r>
            <a:r>
              <a:rPr lang="en-US" dirty="0"/>
              <a:t> 5 </a:t>
            </a:r>
            <a:r>
              <a:rPr lang="en-US" dirty="0" err="1"/>
              <a:t>Jahre</a:t>
            </a:r>
            <a:r>
              <a:rPr lang="en-US" dirty="0"/>
              <a:t>) </a:t>
            </a:r>
          </a:p>
          <a:p>
            <a:pPr lvl="1"/>
            <a:endParaRPr lang="en-US" dirty="0">
              <a:hlinkClick r:id="rId2"/>
            </a:endParaRPr>
          </a:p>
          <a:p>
            <a:pPr marL="189000" lvl="1" indent="0">
              <a:buNone/>
            </a:pPr>
            <a:endParaRPr lang="de-AT" dirty="0"/>
          </a:p>
        </p:txBody>
      </p:sp>
    </p:spTree>
    <p:extLst>
      <p:ext uri="{BB962C8B-B14F-4D97-AF65-F5344CB8AC3E}">
        <p14:creationId xmlns:p14="http://schemas.microsoft.com/office/powerpoint/2010/main" val="121872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Übersicht</a:t>
            </a:r>
          </a:p>
        </p:txBody>
      </p:sp>
      <p:sp>
        <p:nvSpPr>
          <p:cNvPr id="3" name="Inhaltsplatzhalter 2"/>
          <p:cNvSpPr>
            <a:spLocks noGrp="1"/>
          </p:cNvSpPr>
          <p:nvPr>
            <p:ph idx="1"/>
          </p:nvPr>
        </p:nvSpPr>
        <p:spPr/>
        <p:txBody>
          <a:bodyPr>
            <a:normAutofit fontScale="92500" lnSpcReduction="10000"/>
          </a:bodyPr>
          <a:lstStyle/>
          <a:p>
            <a:pPr>
              <a:spcAft>
                <a:spcPts val="1200"/>
              </a:spcAft>
            </a:pPr>
            <a:r>
              <a:rPr lang="de-DE" dirty="0"/>
              <a:t>Der Klimawandel geschieht jetzt, der Prozess scheint unumkehrbar und die Folgen müssen von uns allen in Kauf genommen werden.</a:t>
            </a:r>
          </a:p>
          <a:p>
            <a:pPr>
              <a:spcAft>
                <a:spcPts val="1200"/>
              </a:spcAft>
            </a:pPr>
            <a:r>
              <a:rPr lang="de-DE" dirty="0"/>
              <a:t>Interessen Österreichs und der Länder Mitteleuropas bei der Klimapolitik?</a:t>
            </a:r>
          </a:p>
          <a:p>
            <a:pPr>
              <a:spcAft>
                <a:spcPts val="1200"/>
              </a:spcAft>
            </a:pPr>
            <a:r>
              <a:rPr lang="de-DE" dirty="0"/>
              <a:t>Ist das Erreichen der Klimaziele noch realistisch?  </a:t>
            </a:r>
          </a:p>
          <a:p>
            <a:pPr>
              <a:spcAft>
                <a:spcPts val="1200"/>
              </a:spcAft>
            </a:pPr>
            <a:r>
              <a:rPr lang="de-DE" dirty="0">
                <a:latin typeface="+mj-lt"/>
              </a:rPr>
              <a:t>W</a:t>
            </a:r>
            <a:r>
              <a:rPr lang="de-DE" dirty="0">
                <a:effectLst/>
                <a:latin typeface="+mj-lt"/>
              </a:rPr>
              <a:t>ie kann sich die Schule aktiv in das Bemühen um  die „Gesundheit der Erde“ einbringen?</a:t>
            </a:r>
            <a:endParaRPr lang="de-DE" dirty="0">
              <a:latin typeface="+mj-lt"/>
            </a:endParaRPr>
          </a:p>
          <a:p>
            <a:pPr>
              <a:spcAft>
                <a:spcPts val="1200"/>
              </a:spcAft>
            </a:pPr>
            <a:endParaRPr lang="de-AT" dirty="0"/>
          </a:p>
        </p:txBody>
      </p:sp>
    </p:spTree>
    <p:extLst>
      <p:ext uri="{BB962C8B-B14F-4D97-AF65-F5344CB8AC3E}">
        <p14:creationId xmlns:p14="http://schemas.microsoft.com/office/powerpoint/2010/main" val="62099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err="1"/>
              <a:t>Warum</a:t>
            </a:r>
            <a:r>
              <a:rPr lang="en-GB" dirty="0"/>
              <a:t> das </a:t>
            </a:r>
            <a:r>
              <a:rPr lang="en-GB" dirty="0" err="1"/>
              <a:t>Pariser</a:t>
            </a:r>
            <a:r>
              <a:rPr lang="en-GB" dirty="0"/>
              <a:t> </a:t>
            </a:r>
            <a:r>
              <a:rPr lang="en-GB" dirty="0" err="1"/>
              <a:t>Übereinkommen</a:t>
            </a:r>
            <a:r>
              <a:rPr lang="en-GB" dirty="0"/>
              <a:t> </a:t>
            </a:r>
            <a:r>
              <a:rPr lang="en-GB" dirty="0" err="1"/>
              <a:t>Bestand</a:t>
            </a:r>
            <a:r>
              <a:rPr lang="en-GB" dirty="0"/>
              <a:t> </a:t>
            </a:r>
            <a:r>
              <a:rPr lang="en-GB" dirty="0" err="1"/>
              <a:t>haben</a:t>
            </a:r>
            <a:r>
              <a:rPr lang="en-GB" dirty="0"/>
              <a:t> </a:t>
            </a:r>
            <a:r>
              <a:rPr lang="en-GB" dirty="0" err="1"/>
              <a:t>wird</a:t>
            </a:r>
            <a:endParaRPr lang="en-GB" dirty="0"/>
          </a:p>
        </p:txBody>
      </p:sp>
      <p:sp>
        <p:nvSpPr>
          <p:cNvPr id="3" name="Inhaltsplatzhalter 2"/>
          <p:cNvSpPr>
            <a:spLocks noGrp="1"/>
          </p:cNvSpPr>
          <p:nvPr>
            <p:ph idx="1"/>
          </p:nvPr>
        </p:nvSpPr>
        <p:spPr/>
        <p:txBody>
          <a:bodyPr>
            <a:normAutofit fontScale="85000" lnSpcReduction="10000"/>
          </a:bodyPr>
          <a:lstStyle/>
          <a:p>
            <a:pPr>
              <a:spcAft>
                <a:spcPts val="1200"/>
              </a:spcAft>
            </a:pPr>
            <a:r>
              <a:rPr lang="de-AT" dirty="0"/>
              <a:t>Weltweites Bekenntnis zum Pariser Übereinkommen ist (abgesehen von Trump, </a:t>
            </a:r>
            <a:r>
              <a:rPr lang="de-AT" dirty="0" err="1"/>
              <a:t>Bolsonaro</a:t>
            </a:r>
            <a:r>
              <a:rPr lang="de-AT" dirty="0"/>
              <a:t>…) ungebrochen</a:t>
            </a:r>
          </a:p>
          <a:p>
            <a:pPr>
              <a:spcAft>
                <a:spcPts val="1200"/>
              </a:spcAft>
            </a:pPr>
            <a:r>
              <a:rPr lang="de-AT" dirty="0"/>
              <a:t>Klimaschutz ist ein langfristiges und komplexes Unterfangen und wird von vielen Akteuren getragen – auch innerhalb der USA (z.B. Kalifornien, maßgebliche Unternehmen)</a:t>
            </a:r>
          </a:p>
          <a:p>
            <a:pPr>
              <a:spcAft>
                <a:spcPts val="1200"/>
              </a:spcAft>
            </a:pPr>
            <a:r>
              <a:rPr lang="de-AT" dirty="0"/>
              <a:t>Klimaschutz rechnet sich wirtschaftlich (auch für China)</a:t>
            </a:r>
          </a:p>
          <a:p>
            <a:pPr>
              <a:spcAft>
                <a:spcPts val="1200"/>
              </a:spcAft>
            </a:pPr>
            <a:r>
              <a:rPr lang="de-AT" dirty="0"/>
              <a:t>Wende hin zu Erneuerbaren findet statt  –  und ist nicht zu stoppen</a:t>
            </a:r>
          </a:p>
          <a:p>
            <a:pPr marL="0" indent="0">
              <a:buNone/>
            </a:pPr>
            <a:endParaRPr lang="de-AT" dirty="0"/>
          </a:p>
          <a:p>
            <a:pPr marL="0" indent="0">
              <a:buNone/>
            </a:pPr>
            <a:endParaRPr lang="en-GB" dirty="0"/>
          </a:p>
        </p:txBody>
      </p:sp>
    </p:spTree>
    <p:extLst>
      <p:ext uri="{BB962C8B-B14F-4D97-AF65-F5344CB8AC3E}">
        <p14:creationId xmlns:p14="http://schemas.microsoft.com/office/powerpoint/2010/main" val="371673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Meldungen zum Klimawandel (1)</a:t>
            </a:r>
          </a:p>
        </p:txBody>
      </p:sp>
      <p:sp>
        <p:nvSpPr>
          <p:cNvPr id="3" name="Inhaltsplatzhalter 2"/>
          <p:cNvSpPr>
            <a:spLocks noGrp="1"/>
          </p:cNvSpPr>
          <p:nvPr>
            <p:ph idx="1"/>
          </p:nvPr>
        </p:nvSpPr>
        <p:spPr/>
        <p:txBody>
          <a:bodyPr>
            <a:normAutofit fontScale="70000" lnSpcReduction="20000"/>
          </a:bodyPr>
          <a:lstStyle/>
          <a:p>
            <a:r>
              <a:rPr lang="de-DE" dirty="0"/>
              <a:t>2019 bewegen wir uns auf zwei verschiedene Klimakipppunkte zu.</a:t>
            </a:r>
            <a:br>
              <a:rPr lang="de-DE" dirty="0"/>
            </a:br>
            <a:br>
              <a:rPr lang="de-DE" dirty="0"/>
            </a:br>
            <a:r>
              <a:rPr lang="de-DE" dirty="0"/>
              <a:t>Der </a:t>
            </a:r>
            <a:r>
              <a:rPr lang="de-DE" b="1" dirty="0"/>
              <a:t>erste</a:t>
            </a:r>
            <a:r>
              <a:rPr lang="de-DE" dirty="0"/>
              <a:t> </a:t>
            </a:r>
            <a:r>
              <a:rPr lang="de-DE" b="1" dirty="0"/>
              <a:t>Kipppunkt</a:t>
            </a:r>
            <a:r>
              <a:rPr lang="de-DE" dirty="0"/>
              <a:t> ist alarmierend: Wie das IPCC im Oktober 2018 mitteilte, werden wir, wenn die Menschheit ihre Treibhausgas-emissionen bis 2030 nicht halbiert, Rückkopplungsschleifen auslösen, die eine Erwärmung unabhängig von den Menschen bewirken. Um diese Katastrophe zu verhindern, müssen die globalen Emissionen bis 2020 ihren Höhepunkt erreichen und anschließend abnehmen.</a:t>
            </a:r>
          </a:p>
          <a:p>
            <a:pPr marL="0" indent="0">
              <a:buNone/>
            </a:pPr>
            <a:endParaRPr lang="de-DE" dirty="0"/>
          </a:p>
          <a:p>
            <a:r>
              <a:rPr lang="de-DE" dirty="0"/>
              <a:t>Mehr dazu unter: </a:t>
            </a:r>
            <a:r>
              <a:rPr lang="de-DE" dirty="0">
                <a:hlinkClick r:id="rId2"/>
              </a:rPr>
              <a:t>https://www.newsobserver.com/opinion/article223923600.html</a:t>
            </a:r>
            <a:endParaRPr lang="de-DE" dirty="0"/>
          </a:p>
          <a:p>
            <a:pPr marL="0" indent="0">
              <a:buNone/>
            </a:pPr>
            <a:endParaRPr lang="de-DE" dirty="0"/>
          </a:p>
          <a:p>
            <a:pPr marL="0" indent="0">
              <a:buNone/>
            </a:pPr>
            <a:endParaRPr lang="de-AT" dirty="0"/>
          </a:p>
        </p:txBody>
      </p:sp>
    </p:spTree>
    <p:extLst>
      <p:ext uri="{BB962C8B-B14F-4D97-AF65-F5344CB8AC3E}">
        <p14:creationId xmlns:p14="http://schemas.microsoft.com/office/powerpoint/2010/main" val="897641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Trajectories of the Earth System</a:t>
            </a:r>
          </a:p>
        </p:txBody>
      </p:sp>
      <p:sp>
        <p:nvSpPr>
          <p:cNvPr id="3" name="Foliennummernplatzhalter 2"/>
          <p:cNvSpPr>
            <a:spLocks noGrp="1"/>
          </p:cNvSpPr>
          <p:nvPr>
            <p:ph type="sldNum" sz="quarter" idx="12"/>
          </p:nvPr>
        </p:nvSpPr>
        <p:spPr/>
        <p:txBody>
          <a:bodyPr/>
          <a:lstStyle/>
          <a:p>
            <a:fld id="{72BFC8B5-7E05-8645-9F0B-88F35640E36C}" type="slidenum">
              <a:rPr lang="de-DE" smtClean="0"/>
              <a:t>22</a:t>
            </a:fld>
            <a:endParaRPr lang="de-DE" dirty="0"/>
          </a:p>
        </p:txBody>
      </p:sp>
      <p:sp>
        <p:nvSpPr>
          <p:cNvPr id="4" name="Textplatzhalter 3"/>
          <p:cNvSpPr>
            <a:spLocks noGrp="1"/>
          </p:cNvSpPr>
          <p:nvPr>
            <p:ph type="body" sz="quarter" idx="16"/>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880" y="1806132"/>
            <a:ext cx="5326912" cy="4454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56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Meldungen zum Klimawandel (2a)</a:t>
            </a:r>
          </a:p>
        </p:txBody>
      </p:sp>
      <p:sp>
        <p:nvSpPr>
          <p:cNvPr id="3" name="Inhaltsplatzhalter 2"/>
          <p:cNvSpPr>
            <a:spLocks noGrp="1"/>
          </p:cNvSpPr>
          <p:nvPr>
            <p:ph idx="1"/>
          </p:nvPr>
        </p:nvSpPr>
        <p:spPr/>
        <p:txBody>
          <a:bodyPr>
            <a:normAutofit fontScale="77500" lnSpcReduction="20000"/>
          </a:bodyPr>
          <a:lstStyle/>
          <a:p>
            <a:pPr marL="0" indent="0">
              <a:buNone/>
            </a:pPr>
            <a:r>
              <a:rPr lang="de-AT" b="1" dirty="0"/>
              <a:t>Bulletin </a:t>
            </a:r>
            <a:r>
              <a:rPr lang="de-AT" b="1" dirty="0" err="1"/>
              <a:t>of</a:t>
            </a:r>
            <a:r>
              <a:rPr lang="de-AT" b="1" dirty="0"/>
              <a:t> </a:t>
            </a:r>
            <a:r>
              <a:rPr lang="de-AT" b="1" dirty="0" err="1"/>
              <a:t>Atomic</a:t>
            </a:r>
            <a:r>
              <a:rPr lang="de-AT" b="1" dirty="0"/>
              <a:t> </a:t>
            </a:r>
            <a:r>
              <a:rPr lang="de-AT" b="1" dirty="0" err="1"/>
              <a:t>Scientists</a:t>
            </a:r>
            <a:r>
              <a:rPr lang="de-AT" b="1" dirty="0"/>
              <a:t>: </a:t>
            </a:r>
            <a:r>
              <a:rPr lang="de-AT" b="1" dirty="0" err="1"/>
              <a:t>It</a:t>
            </a:r>
            <a:r>
              <a:rPr lang="de-AT" b="1" dirty="0"/>
              <a:t> </a:t>
            </a:r>
            <a:r>
              <a:rPr lang="de-AT" b="1" dirty="0" err="1"/>
              <a:t>is</a:t>
            </a:r>
            <a:r>
              <a:rPr lang="de-AT" b="1" dirty="0"/>
              <a:t> 2 </a:t>
            </a:r>
            <a:r>
              <a:rPr lang="de-AT" b="1" dirty="0" err="1"/>
              <a:t>minutes</a:t>
            </a:r>
            <a:r>
              <a:rPr lang="de-AT" b="1" dirty="0"/>
              <a:t> </a:t>
            </a:r>
            <a:r>
              <a:rPr lang="de-AT" b="1" dirty="0" err="1"/>
              <a:t>to</a:t>
            </a:r>
            <a:r>
              <a:rPr lang="de-AT" b="1" dirty="0"/>
              <a:t> </a:t>
            </a:r>
            <a:r>
              <a:rPr lang="de-AT" b="1" dirty="0" err="1"/>
              <a:t>midnight</a:t>
            </a:r>
            <a:r>
              <a:rPr lang="de-AT" b="1" dirty="0"/>
              <a:t> (24. Jänner 2019)</a:t>
            </a:r>
          </a:p>
          <a:p>
            <a:pPr>
              <a:buFontTx/>
              <a:buChar char="-"/>
            </a:pPr>
            <a:r>
              <a:rPr lang="de-DE" dirty="0"/>
              <a:t>Menschheit sieht sich nun zwei gleichzeitigen existenziellen Bedrohungen gegenüber:  Atomwaffen und Klimawandel</a:t>
            </a:r>
          </a:p>
          <a:p>
            <a:pPr>
              <a:buFontTx/>
              <a:buChar char="-"/>
            </a:pPr>
            <a:r>
              <a:rPr lang="de-DE" dirty="0"/>
              <a:t>Diese Bedrohungen wurden im vergangenen Jahr durch  Informationskrieg verstärkt.</a:t>
            </a:r>
          </a:p>
          <a:p>
            <a:pPr>
              <a:buFontTx/>
              <a:buChar char="-"/>
            </a:pPr>
            <a:r>
              <a:rPr lang="de-DE" dirty="0"/>
              <a:t>Die globalen Kohlendioxidemissionen stiegen in den Jahren 2017 und 2018 wieder weiter an. Um die schlimmsten Auswirkungen des Klimawandels zu stoppen, müssen die Länder der Welt die weltweiten Kohlendioxidemissionen aber auf Null reduzieren. Die Weltgemeinschaft ist im letzten Jahr diesbezüglich kläglich gescheitert ….</a:t>
            </a:r>
            <a:endParaRPr lang="de-AT" dirty="0"/>
          </a:p>
          <a:p>
            <a:pPr marL="0" indent="0">
              <a:buNone/>
            </a:pPr>
            <a:endParaRPr lang="de-AT" dirty="0"/>
          </a:p>
        </p:txBody>
      </p:sp>
    </p:spTree>
    <p:extLst>
      <p:ext uri="{BB962C8B-B14F-4D97-AF65-F5344CB8AC3E}">
        <p14:creationId xmlns:p14="http://schemas.microsoft.com/office/powerpoint/2010/main" val="148574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Meldungen zum Klimawandel (2b)</a:t>
            </a:r>
            <a:endParaRPr lang="en-GB" dirty="0"/>
          </a:p>
        </p:txBody>
      </p:sp>
      <p:sp>
        <p:nvSpPr>
          <p:cNvPr id="3" name="Inhaltsplatzhalter 2"/>
          <p:cNvSpPr>
            <a:spLocks noGrp="1"/>
          </p:cNvSpPr>
          <p:nvPr>
            <p:ph idx="1"/>
          </p:nvPr>
        </p:nvSpPr>
        <p:spPr/>
        <p:txBody>
          <a:bodyPr>
            <a:normAutofit fontScale="77500" lnSpcReduction="20000"/>
          </a:bodyPr>
          <a:lstStyle/>
          <a:p>
            <a:r>
              <a:rPr lang="de-DE" dirty="0"/>
              <a:t>Mitternacht ist "der symbolische Punkt der Vernichtung", informierte das Non-Profit-Bulletin der Atomwissen-</a:t>
            </a:r>
            <a:r>
              <a:rPr lang="de-DE" dirty="0" err="1"/>
              <a:t>schaftler</a:t>
            </a:r>
            <a:r>
              <a:rPr lang="de-DE" dirty="0"/>
              <a:t>. Letztes Jahr wurde die Uhr auch zwei Minuten vor Armageddon gestellt, die größte Nähe seit 1953, am Höhepunkt des Kalten Krieges.</a:t>
            </a:r>
          </a:p>
          <a:p>
            <a:endParaRPr lang="en-US" dirty="0"/>
          </a:p>
          <a:p>
            <a:r>
              <a:rPr lang="de-DE" dirty="0"/>
              <a:t>Das oben beschriebene "Neue Abnormale", das jetzt die Welt bedroht, ist unhaltbar und extrem gefährlich", heißt es in der </a:t>
            </a:r>
            <a:r>
              <a:rPr lang="de-DE" dirty="0" err="1"/>
              <a:t>Doomsday</a:t>
            </a:r>
            <a:r>
              <a:rPr lang="de-DE" dirty="0"/>
              <a:t> Clock-Erklärung von 2019.</a:t>
            </a:r>
          </a:p>
          <a:p>
            <a:pPr marL="0" indent="0">
              <a:buNone/>
            </a:pPr>
            <a:endParaRPr lang="de-DE" dirty="0"/>
          </a:p>
          <a:p>
            <a:r>
              <a:rPr lang="de-DE" i="1" dirty="0"/>
              <a:t>Armageddon</a:t>
            </a:r>
            <a:r>
              <a:rPr lang="de-DE" dirty="0"/>
              <a:t> (von </a:t>
            </a:r>
            <a:r>
              <a:rPr lang="de-DE" dirty="0" err="1"/>
              <a:t>Ἁρμ</a:t>
            </a:r>
            <a:r>
              <a:rPr lang="de-DE" dirty="0"/>
              <a:t>αγεδών </a:t>
            </a:r>
            <a:r>
              <a:rPr lang="de-DE" i="1" dirty="0"/>
              <a:t>Harmagedon</a:t>
            </a:r>
            <a:r>
              <a:rPr lang="de-DE" dirty="0"/>
              <a:t>) steht für: </a:t>
            </a:r>
            <a:r>
              <a:rPr lang="de-DE" i="1" dirty="0"/>
              <a:t>Harmagedon</a:t>
            </a:r>
            <a:r>
              <a:rPr lang="de-DE" dirty="0"/>
              <a:t>, den Ort der endzeitlichen Entscheidungs-schlacht in der Offenbarung des Johannes</a:t>
            </a:r>
          </a:p>
          <a:p>
            <a:endParaRPr lang="de-DE" dirty="0"/>
          </a:p>
          <a:p>
            <a:endParaRPr lang="en-US" dirty="0"/>
          </a:p>
          <a:p>
            <a:pPr marL="0" indent="0">
              <a:buNone/>
            </a:pPr>
            <a:endParaRPr lang="en-GB" dirty="0"/>
          </a:p>
        </p:txBody>
      </p:sp>
    </p:spTree>
    <p:extLst>
      <p:ext uri="{BB962C8B-B14F-4D97-AF65-F5344CB8AC3E}">
        <p14:creationId xmlns:p14="http://schemas.microsoft.com/office/powerpoint/2010/main" val="167870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Meldungen</a:t>
            </a:r>
            <a:r>
              <a:rPr lang="en-GB" dirty="0"/>
              <a:t> </a:t>
            </a:r>
            <a:r>
              <a:rPr lang="en-GB" dirty="0" err="1"/>
              <a:t>zum</a:t>
            </a:r>
            <a:r>
              <a:rPr lang="en-GB" dirty="0"/>
              <a:t> </a:t>
            </a:r>
            <a:r>
              <a:rPr lang="en-GB" dirty="0" err="1"/>
              <a:t>Klimawandel</a:t>
            </a:r>
            <a:r>
              <a:rPr lang="en-GB" dirty="0"/>
              <a:t> (3)</a:t>
            </a:r>
          </a:p>
        </p:txBody>
      </p:sp>
      <p:sp>
        <p:nvSpPr>
          <p:cNvPr id="3" name="Inhaltsplatzhalter 2"/>
          <p:cNvSpPr>
            <a:spLocks noGrp="1"/>
          </p:cNvSpPr>
          <p:nvPr>
            <p:ph idx="1"/>
          </p:nvPr>
        </p:nvSpPr>
        <p:spPr/>
        <p:txBody>
          <a:bodyPr>
            <a:normAutofit fontScale="77500" lnSpcReduction="20000"/>
          </a:bodyPr>
          <a:lstStyle/>
          <a:p>
            <a:pPr>
              <a:spcAft>
                <a:spcPts val="1200"/>
              </a:spcAft>
            </a:pPr>
            <a:r>
              <a:rPr lang="de-DE" dirty="0"/>
              <a:t>Das </a:t>
            </a:r>
            <a:r>
              <a:rPr lang="de-DE" b="1" dirty="0"/>
              <a:t>World </a:t>
            </a:r>
            <a:r>
              <a:rPr lang="de-DE" b="1" dirty="0" err="1"/>
              <a:t>Economic</a:t>
            </a:r>
            <a:r>
              <a:rPr lang="de-DE" b="1" dirty="0"/>
              <a:t> Forum (WEF) </a:t>
            </a:r>
            <a:r>
              <a:rPr lang="de-DE" dirty="0"/>
              <a:t>hat seinen 14. Jahres-bericht veröffentlicht, in dem die globalen Risiken sowohl hinsichtlich ihrer Auswirkungen als auch hinsichtlich ihrer Wahrscheinlichkeit bewertet werden.  Umweltgefahren führen beide Listen zum dritten Mal in Folge an.</a:t>
            </a:r>
          </a:p>
          <a:p>
            <a:pPr>
              <a:spcAft>
                <a:spcPts val="1200"/>
              </a:spcAft>
            </a:pPr>
            <a:r>
              <a:rPr lang="de-DE" dirty="0"/>
              <a:t>Für den Bericht wurden beinahe 1.000 Entscheidungs-träger aus dem öffentlichen Sektor, dem privaten Sektor, der akademischen Welt und der Zivilgesellschaft befragt. Extreme Wetterereignisse und Versagen in der Klimapolitik wurden als die schwerwiegendsten Bedrohungen im nächsten Jahrzehnt angesehen.</a:t>
            </a:r>
          </a:p>
          <a:p>
            <a:endParaRPr lang="de-DE" dirty="0"/>
          </a:p>
          <a:p>
            <a:endParaRPr lang="en-GB" dirty="0"/>
          </a:p>
        </p:txBody>
      </p:sp>
    </p:spTree>
    <p:extLst>
      <p:ext uri="{BB962C8B-B14F-4D97-AF65-F5344CB8AC3E}">
        <p14:creationId xmlns:p14="http://schemas.microsoft.com/office/powerpoint/2010/main" val="429403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Meldungen</a:t>
            </a:r>
            <a:r>
              <a:rPr lang="en-GB" dirty="0"/>
              <a:t> </a:t>
            </a:r>
            <a:r>
              <a:rPr lang="en-GB" dirty="0" err="1"/>
              <a:t>zum</a:t>
            </a:r>
            <a:r>
              <a:rPr lang="en-GB" dirty="0"/>
              <a:t> </a:t>
            </a:r>
            <a:r>
              <a:rPr lang="en-GB" dirty="0" err="1"/>
              <a:t>Klimawandel</a:t>
            </a:r>
            <a:r>
              <a:rPr lang="en-GB" dirty="0"/>
              <a:t> (4)</a:t>
            </a:r>
          </a:p>
        </p:txBody>
      </p:sp>
      <p:sp>
        <p:nvSpPr>
          <p:cNvPr id="3" name="Inhaltsplatzhalter 2"/>
          <p:cNvSpPr>
            <a:spLocks noGrp="1"/>
          </p:cNvSpPr>
          <p:nvPr>
            <p:ph idx="1"/>
          </p:nvPr>
        </p:nvSpPr>
        <p:spPr/>
        <p:txBody>
          <a:bodyPr>
            <a:normAutofit fontScale="85000" lnSpcReduction="10000"/>
          </a:bodyPr>
          <a:lstStyle/>
          <a:p>
            <a:pPr marL="0" indent="0">
              <a:buNone/>
            </a:pPr>
            <a:r>
              <a:rPr lang="de-DE" dirty="0"/>
              <a:t>Mitglieder des UN-Sicherheitsrates unternehmen neue Anstrengungen, um die Bedrohung des Klimas anzugehen</a:t>
            </a:r>
          </a:p>
          <a:p>
            <a:pPr>
              <a:buFont typeface="Wingdings" panose="05000000000000000000" pitchFamily="2" charset="2"/>
              <a:buChar char="Ø"/>
            </a:pPr>
            <a:r>
              <a:rPr lang="de-DE" dirty="0"/>
              <a:t>UK und F schlugen vor, ein UN-Clearing House einzurichten, um klima-geplagte Regionen zu identifizieren, in denen die Gefahr eines Zusammenbruchs und eines Konflikts besteht</a:t>
            </a:r>
          </a:p>
          <a:p>
            <a:pPr>
              <a:buFont typeface="Wingdings" panose="05000000000000000000" pitchFamily="2" charset="2"/>
              <a:buChar char="Ø"/>
            </a:pPr>
            <a:r>
              <a:rPr lang="de-DE" dirty="0"/>
              <a:t>Dieser Vorschlag wurde u.a. von </a:t>
            </a:r>
            <a:r>
              <a:rPr lang="en-US" dirty="0"/>
              <a:t>Deutschland, Peru, </a:t>
            </a:r>
            <a:r>
              <a:rPr lang="en-US" dirty="0" err="1"/>
              <a:t>Polen</a:t>
            </a:r>
            <a:r>
              <a:rPr lang="en-US" dirty="0"/>
              <a:t> und </a:t>
            </a:r>
            <a:r>
              <a:rPr lang="en-US" dirty="0" err="1"/>
              <a:t>Belgien</a:t>
            </a:r>
            <a:r>
              <a:rPr lang="en-US" dirty="0"/>
              <a:t> </a:t>
            </a:r>
            <a:r>
              <a:rPr lang="en-US" dirty="0" err="1"/>
              <a:t>unterstützt</a:t>
            </a:r>
            <a:r>
              <a:rPr lang="en-US" dirty="0"/>
              <a:t>, </a:t>
            </a:r>
            <a:r>
              <a:rPr lang="en-US"/>
              <a:t>aber </a:t>
            </a:r>
            <a:r>
              <a:rPr lang="en-US" dirty="0"/>
              <a:t>von </a:t>
            </a:r>
            <a:r>
              <a:rPr lang="en-US" dirty="0" err="1"/>
              <a:t>Russland</a:t>
            </a:r>
            <a:r>
              <a:rPr lang="en-US" dirty="0"/>
              <a:t> </a:t>
            </a:r>
            <a:r>
              <a:rPr lang="en-US" dirty="0" err="1"/>
              <a:t>abgelehnt</a:t>
            </a:r>
            <a:r>
              <a:rPr lang="en-US" dirty="0"/>
              <a:t>.</a:t>
            </a:r>
          </a:p>
          <a:p>
            <a:pPr marL="0" indent="0">
              <a:buNone/>
            </a:pPr>
            <a:r>
              <a:rPr lang="en-US" dirty="0"/>
              <a:t> </a:t>
            </a:r>
            <a:r>
              <a:rPr lang="en-US" sz="1200" dirty="0">
                <a:hlinkClick r:id="rId2"/>
              </a:rPr>
              <a:t>https://www.climatechangenews.com/2019/01/25/un-security-council-members-mount-new-push-address-climate-threat/</a:t>
            </a:r>
            <a:endParaRPr lang="en-US" sz="1200" dirty="0"/>
          </a:p>
          <a:p>
            <a:pPr marL="0" indent="0">
              <a:buNone/>
            </a:pPr>
            <a:r>
              <a:rPr lang="en-US" sz="1200" dirty="0"/>
              <a:t>Climate Home News, 25. </a:t>
            </a:r>
            <a:r>
              <a:rPr lang="en-US" sz="1200" dirty="0" err="1"/>
              <a:t>Jänner</a:t>
            </a:r>
            <a:r>
              <a:rPr lang="en-US" sz="1200" dirty="0"/>
              <a:t> 2019</a:t>
            </a:r>
          </a:p>
          <a:p>
            <a:pPr marL="0" indent="0">
              <a:buNone/>
            </a:pPr>
            <a:endParaRPr lang="en-GB" dirty="0"/>
          </a:p>
        </p:txBody>
      </p:sp>
    </p:spTree>
    <p:extLst>
      <p:ext uri="{BB962C8B-B14F-4D97-AF65-F5344CB8AC3E}">
        <p14:creationId xmlns:p14="http://schemas.microsoft.com/office/powerpoint/2010/main" val="412202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Meldungen</a:t>
            </a:r>
            <a:r>
              <a:rPr lang="en-GB" dirty="0"/>
              <a:t> </a:t>
            </a:r>
            <a:r>
              <a:rPr lang="en-GB" dirty="0" err="1"/>
              <a:t>zum</a:t>
            </a:r>
            <a:r>
              <a:rPr lang="en-GB" dirty="0"/>
              <a:t> </a:t>
            </a:r>
            <a:r>
              <a:rPr lang="en-GB" dirty="0" err="1"/>
              <a:t>Klimawandel</a:t>
            </a:r>
            <a:r>
              <a:rPr lang="en-GB" dirty="0"/>
              <a:t> (5)</a:t>
            </a:r>
          </a:p>
        </p:txBody>
      </p:sp>
      <p:sp>
        <p:nvSpPr>
          <p:cNvPr id="3" name="Inhaltsplatzhalter 2"/>
          <p:cNvSpPr>
            <a:spLocks noGrp="1"/>
          </p:cNvSpPr>
          <p:nvPr>
            <p:ph idx="1"/>
          </p:nvPr>
        </p:nvSpPr>
        <p:spPr>
          <a:xfrm>
            <a:off x="467544" y="1484784"/>
            <a:ext cx="8219256" cy="5112568"/>
          </a:xfrm>
        </p:spPr>
        <p:txBody>
          <a:bodyPr>
            <a:normAutofit fontScale="55000" lnSpcReduction="20000"/>
          </a:bodyPr>
          <a:lstStyle/>
          <a:p>
            <a:pPr marL="0" indent="0">
              <a:buNone/>
            </a:pPr>
            <a:r>
              <a:rPr lang="en-GB" b="1" dirty="0" err="1"/>
              <a:t>Klimawandel</a:t>
            </a:r>
            <a:r>
              <a:rPr lang="en-GB" b="1" dirty="0"/>
              <a:t> und </a:t>
            </a:r>
            <a:r>
              <a:rPr lang="en-GB" b="1" dirty="0" err="1"/>
              <a:t>Biodiversität</a:t>
            </a:r>
            <a:r>
              <a:rPr lang="en-GB" b="1" dirty="0"/>
              <a:t>  (Frankfurter </a:t>
            </a:r>
            <a:r>
              <a:rPr lang="en-GB" b="1" dirty="0" err="1"/>
              <a:t>Allgemeine</a:t>
            </a:r>
            <a:r>
              <a:rPr lang="en-GB" b="1" dirty="0"/>
              <a:t>; 30. </a:t>
            </a:r>
            <a:r>
              <a:rPr lang="en-GB" b="1" dirty="0" err="1"/>
              <a:t>Jänner</a:t>
            </a:r>
            <a:r>
              <a:rPr lang="en-GB" b="1" dirty="0"/>
              <a:t> 2019)</a:t>
            </a:r>
          </a:p>
          <a:p>
            <a:pPr marL="0" indent="0">
              <a:buNone/>
            </a:pPr>
            <a:r>
              <a:rPr lang="en-GB" sz="2000" dirty="0">
                <a:hlinkClick r:id="rId2"/>
              </a:rPr>
              <a:t>http://www.xing-news.com/reader/news/articles/2025848?cce=em5e0cbb4d.%3AEZTdmTYnQAOH120PfUslAP&amp;link_position=digest&amp;newsletter_id=41311&amp;toolbar=true&amp;xng_share_origin=email</a:t>
            </a:r>
            <a:endParaRPr lang="en-GB" sz="2000" dirty="0"/>
          </a:p>
          <a:p>
            <a:pPr>
              <a:buFont typeface="Wingdings" panose="05000000000000000000" pitchFamily="2" charset="2"/>
              <a:buChar char="Ø"/>
            </a:pPr>
            <a:r>
              <a:rPr lang="de-DE" dirty="0"/>
              <a:t>das Tempo der aktuellen Erwärmung stellt die eiszeitlichen Veränderungen in den Schatten</a:t>
            </a:r>
          </a:p>
          <a:p>
            <a:pPr>
              <a:buFont typeface="Wingdings" panose="05000000000000000000" pitchFamily="2" charset="2"/>
              <a:buChar char="Ø"/>
            </a:pPr>
            <a:r>
              <a:rPr lang="de-DE" dirty="0"/>
              <a:t>Die Reaktionen vieler biologischer Systeme sind bereits zu beobachten</a:t>
            </a:r>
          </a:p>
          <a:p>
            <a:pPr>
              <a:buFont typeface="Wingdings" panose="05000000000000000000" pitchFamily="2" charset="2"/>
              <a:buChar char="Ø"/>
            </a:pPr>
            <a:r>
              <a:rPr lang="de-DE" dirty="0"/>
              <a:t>Ob alle Arten dem rapiden Klimawandel erfolgreich werden trotzen können, ist fraglich</a:t>
            </a:r>
          </a:p>
          <a:p>
            <a:pPr>
              <a:buFont typeface="Wingdings" panose="05000000000000000000" pitchFamily="2" charset="2"/>
              <a:buChar char="Ø"/>
            </a:pPr>
            <a:r>
              <a:rPr lang="de-DE" dirty="0"/>
              <a:t>Modellprognosen für etwa 20.000 Arten von Amphibien, Vögeln und Säugetieren zeichnen für weite Teile der Erde ein Bild mit potenziellen Verlusten zwischen 10 und 20 Prozent der lokalen Artenvielfalt</a:t>
            </a:r>
          </a:p>
          <a:p>
            <a:pPr>
              <a:buFont typeface="Wingdings" panose="05000000000000000000" pitchFamily="2" charset="2"/>
              <a:buChar char="Ø"/>
            </a:pPr>
            <a:r>
              <a:rPr lang="de-DE" dirty="0"/>
              <a:t>bisher für die weitaus größten Biodiversitätsverluste verantwortlich zeichnet der ebenfalls menschengemachte Landnutzungswandel</a:t>
            </a:r>
          </a:p>
          <a:p>
            <a:pPr>
              <a:buFont typeface="Wingdings" panose="05000000000000000000" pitchFamily="2" charset="2"/>
              <a:buChar char="Ø"/>
            </a:pPr>
            <a:r>
              <a:rPr lang="de-DE" dirty="0"/>
              <a:t>Der Mensch hat Biosphäre wie Atmosphäre nachhaltig aus dem Gleichgewicht gebracht und beraubt sich damit seiner eigenen langfristigen Lebensgrundlage</a:t>
            </a:r>
          </a:p>
          <a:p>
            <a:pPr>
              <a:buFont typeface="Wingdings" panose="05000000000000000000" pitchFamily="2" charset="2"/>
              <a:buChar char="Ø"/>
            </a:pPr>
            <a:r>
              <a:rPr lang="de-DE" dirty="0"/>
              <a:t>Hieraus erwächst ein radikaler Handlungsbedarf, dessen Uhr für den Klimawandel noch auf ein paar Sekunden vor zwölf stehen mag (zumindest zur Verhinderung des Allerschlimmsten), während sie für die Biodiversität die Zwölf schon überschritten hat.</a:t>
            </a:r>
            <a:endParaRPr lang="en-GB" dirty="0"/>
          </a:p>
        </p:txBody>
      </p:sp>
    </p:spTree>
    <p:extLst>
      <p:ext uri="{BB962C8B-B14F-4D97-AF65-F5344CB8AC3E}">
        <p14:creationId xmlns:p14="http://schemas.microsoft.com/office/powerpoint/2010/main" val="1468947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Meldungen zum Klimawandel (6)</a:t>
            </a:r>
          </a:p>
        </p:txBody>
      </p:sp>
      <p:sp>
        <p:nvSpPr>
          <p:cNvPr id="3" name="Inhaltsplatzhalter 2"/>
          <p:cNvSpPr>
            <a:spLocks noGrp="1"/>
          </p:cNvSpPr>
          <p:nvPr>
            <p:ph idx="1"/>
          </p:nvPr>
        </p:nvSpPr>
        <p:spPr/>
        <p:txBody>
          <a:bodyPr>
            <a:normAutofit fontScale="92500" lnSpcReduction="10000"/>
          </a:bodyPr>
          <a:lstStyle/>
          <a:p>
            <a:pPr marL="0" indent="0">
              <a:spcAft>
                <a:spcPts val="1200"/>
              </a:spcAft>
              <a:buNone/>
            </a:pPr>
            <a:r>
              <a:rPr lang="de-AT" dirty="0"/>
              <a:t>Der </a:t>
            </a:r>
            <a:r>
              <a:rPr lang="de-AT" b="1" dirty="0"/>
              <a:t>zweite Kipppunkt</a:t>
            </a:r>
            <a:r>
              <a:rPr lang="de-AT" dirty="0"/>
              <a:t>:</a:t>
            </a:r>
          </a:p>
          <a:p>
            <a:pPr>
              <a:spcAft>
                <a:spcPts val="1200"/>
              </a:spcAft>
            </a:pPr>
            <a:r>
              <a:rPr lang="de-AT" dirty="0"/>
              <a:t>Wenn das Klimabewusstsein und der Aktivismus weiter so zunehmen wie im vergangenen Jahr, könnte dies zu einem Wendepunkt führen, ab dem Fortschritte in der Klimapolitik – und nicht durch den Klimawandel bedingte Katastrophen - unabdingbar werden.</a:t>
            </a:r>
          </a:p>
          <a:p>
            <a:pPr>
              <a:spcAft>
                <a:spcPts val="1200"/>
              </a:spcAft>
            </a:pPr>
            <a:r>
              <a:rPr lang="de-DE" b="1" dirty="0"/>
              <a:t>Das Schicksal der Zivilisation hängt davon ab, an welchem Wendepunkt wir zuerst ankommen</a:t>
            </a:r>
            <a:r>
              <a:rPr lang="de-DE" dirty="0"/>
              <a:t>.</a:t>
            </a:r>
            <a:endParaRPr lang="de-AT" dirty="0"/>
          </a:p>
        </p:txBody>
      </p:sp>
    </p:spTree>
    <p:extLst>
      <p:ext uri="{BB962C8B-B14F-4D97-AF65-F5344CB8AC3E}">
        <p14:creationId xmlns:p14="http://schemas.microsoft.com/office/powerpoint/2010/main" val="227169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Meldungen zum Klimawandel (7)</a:t>
            </a:r>
          </a:p>
        </p:txBody>
      </p:sp>
      <p:sp>
        <p:nvSpPr>
          <p:cNvPr id="3" name="Inhaltsplatzhalter 2"/>
          <p:cNvSpPr>
            <a:spLocks noGrp="1"/>
          </p:cNvSpPr>
          <p:nvPr>
            <p:ph idx="1"/>
          </p:nvPr>
        </p:nvSpPr>
        <p:spPr/>
        <p:txBody>
          <a:bodyPr>
            <a:normAutofit/>
          </a:bodyPr>
          <a:lstStyle/>
          <a:p>
            <a:r>
              <a:rPr lang="de-AT" sz="2400" dirty="0"/>
              <a:t>Report </a:t>
            </a:r>
            <a:r>
              <a:rPr lang="de-AT" sz="2400" i="1" dirty="0"/>
              <a:t>Mission </a:t>
            </a:r>
            <a:r>
              <a:rPr lang="de-AT" sz="2400" i="1" dirty="0" err="1"/>
              <a:t>Possible</a:t>
            </a:r>
            <a:r>
              <a:rPr lang="de-AT" sz="2400" dirty="0"/>
              <a:t> </a:t>
            </a:r>
            <a:r>
              <a:rPr lang="de-AT" sz="2400" dirty="0" err="1"/>
              <a:t>by</a:t>
            </a:r>
            <a:r>
              <a:rPr lang="de-AT" sz="2400" dirty="0"/>
              <a:t> </a:t>
            </a:r>
            <a:r>
              <a:rPr lang="de-AT" sz="2400" dirty="0" err="1"/>
              <a:t>the</a:t>
            </a:r>
            <a:r>
              <a:rPr lang="de-AT" sz="2400" dirty="0"/>
              <a:t> </a:t>
            </a:r>
            <a:r>
              <a:rPr lang="de-AT" sz="2400" dirty="0" err="1"/>
              <a:t>Energy</a:t>
            </a:r>
            <a:r>
              <a:rPr lang="de-AT" sz="2400" dirty="0"/>
              <a:t> Transition </a:t>
            </a:r>
            <a:r>
              <a:rPr lang="de-AT" sz="2400" dirty="0" err="1"/>
              <a:t>Commission</a:t>
            </a:r>
            <a:r>
              <a:rPr lang="de-AT" sz="2400" dirty="0"/>
              <a:t> (November 2018): </a:t>
            </a:r>
            <a:r>
              <a:rPr lang="de-AT" sz="1400" dirty="0">
                <a:hlinkClick r:id="rId2"/>
              </a:rPr>
              <a:t>http://www.energy-transitions.org/sites/default/files/Global_PressRelease-MissionPossible.pdf</a:t>
            </a:r>
            <a:endParaRPr lang="de-AT" sz="1400" dirty="0"/>
          </a:p>
          <a:p>
            <a:pPr marL="0" indent="0">
              <a:buNone/>
            </a:pPr>
            <a:endParaRPr lang="de-AT" sz="1400" dirty="0"/>
          </a:p>
          <a:p>
            <a:r>
              <a:rPr lang="de-DE" sz="2400" dirty="0"/>
              <a:t>Es ist technisch und finanziell bis 2060 und früher in den entwickelten Volkswirtschaften möglich, CO</a:t>
            </a:r>
            <a:r>
              <a:rPr lang="de-DE" sz="2400" baseline="-25000" dirty="0"/>
              <a:t>2</a:t>
            </a:r>
            <a:r>
              <a:rPr lang="de-DE" sz="2400" dirty="0"/>
              <a:t>-Null-Emissionen in der Schwerindustrie und dem Schwerlastverkehr zu erreichen, und die Kosten könnten weniger als 0,5% des globalen BIP betragen.</a:t>
            </a:r>
          </a:p>
          <a:p>
            <a:pPr marL="0" indent="0">
              <a:buNone/>
            </a:pPr>
            <a:endParaRPr lang="de-AT" sz="2400" dirty="0"/>
          </a:p>
        </p:txBody>
      </p:sp>
    </p:spTree>
    <p:extLst>
      <p:ext uri="{BB962C8B-B14F-4D97-AF65-F5344CB8AC3E}">
        <p14:creationId xmlns:p14="http://schemas.microsoft.com/office/powerpoint/2010/main" val="20668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Fakten Klimawandel</a:t>
            </a:r>
            <a:br>
              <a:rPr lang="de-AT" dirty="0"/>
            </a:br>
            <a:r>
              <a:rPr lang="de-AT" dirty="0"/>
              <a:t>IPCC Sonderbericht 1.5</a:t>
            </a:r>
            <a:r>
              <a:rPr lang="de-AT" baseline="30000" dirty="0"/>
              <a:t>0</a:t>
            </a:r>
            <a:r>
              <a:rPr lang="de-AT" dirty="0"/>
              <a:t>C (1)</a:t>
            </a:r>
          </a:p>
        </p:txBody>
      </p:sp>
      <p:sp>
        <p:nvSpPr>
          <p:cNvPr id="3" name="Inhaltsplatzhalter 2"/>
          <p:cNvSpPr>
            <a:spLocks noGrp="1"/>
          </p:cNvSpPr>
          <p:nvPr>
            <p:ph idx="1"/>
          </p:nvPr>
        </p:nvSpPr>
        <p:spPr/>
        <p:txBody>
          <a:bodyPr>
            <a:normAutofit fontScale="92500" lnSpcReduction="20000"/>
          </a:bodyPr>
          <a:lstStyle/>
          <a:p>
            <a:r>
              <a:rPr lang="de-AT" dirty="0"/>
              <a:t>Schlüsselbotschaft: </a:t>
            </a:r>
            <a:r>
              <a:rPr lang="de-AT" dirty="0">
                <a:solidFill>
                  <a:srgbClr val="FF0000"/>
                </a:solidFill>
              </a:rPr>
              <a:t>Verringern der Treibhausgasemissionen soviel wie möglich so rasch als möglich</a:t>
            </a:r>
            <a:endParaRPr lang="de-AT" dirty="0"/>
          </a:p>
          <a:p>
            <a:r>
              <a:rPr lang="de-DE" dirty="0"/>
              <a:t>Der Rest des </a:t>
            </a:r>
            <a:r>
              <a:rPr lang="de-AT" dirty="0">
                <a:solidFill>
                  <a:srgbClr val="1F497D"/>
                </a:solidFill>
                <a:ea typeface="Calibri"/>
              </a:rPr>
              <a:t>1,5 °C</a:t>
            </a:r>
            <a:r>
              <a:rPr lang="de-DE" dirty="0"/>
              <a:t> Kohlenstoffbudgets wird wahrscheinlich innerhalb der nächsten 3 bis 10 Jahre aufgebraucht werden</a:t>
            </a:r>
          </a:p>
          <a:p>
            <a:r>
              <a:rPr lang="de-DE" dirty="0"/>
              <a:t>Um unter </a:t>
            </a:r>
            <a:r>
              <a:rPr lang="de-AT" dirty="0">
                <a:solidFill>
                  <a:srgbClr val="1F497D"/>
                </a:solidFill>
                <a:ea typeface="Calibri"/>
              </a:rPr>
              <a:t>1,5 °C</a:t>
            </a:r>
            <a:r>
              <a:rPr lang="de-DE" dirty="0"/>
              <a:t> zu bleiben, sind größte Anstrengungen zum Ausstieg aus fossilen Energieträgern sowie zur Entfernung von Kohlendioxid aus der Atmosphäre im großen Maßstab erforderlich</a:t>
            </a:r>
          </a:p>
          <a:p>
            <a:pPr marL="0" indent="0">
              <a:buNone/>
            </a:pPr>
            <a:endParaRPr lang="de-AT" dirty="0"/>
          </a:p>
        </p:txBody>
      </p:sp>
    </p:spTree>
    <p:extLst>
      <p:ext uri="{BB962C8B-B14F-4D97-AF65-F5344CB8AC3E}">
        <p14:creationId xmlns:p14="http://schemas.microsoft.com/office/powerpoint/2010/main" val="1181555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 Meldungen zum Klimawandel (8) </a:t>
            </a:r>
          </a:p>
        </p:txBody>
      </p:sp>
      <p:sp>
        <p:nvSpPr>
          <p:cNvPr id="3" name="Inhaltsplatzhalter 2"/>
          <p:cNvSpPr>
            <a:spLocks noGrp="1"/>
          </p:cNvSpPr>
          <p:nvPr>
            <p:ph idx="1"/>
          </p:nvPr>
        </p:nvSpPr>
        <p:spPr/>
        <p:txBody>
          <a:bodyPr>
            <a:normAutofit fontScale="77500" lnSpcReduction="20000"/>
          </a:bodyPr>
          <a:lstStyle/>
          <a:p>
            <a:r>
              <a:rPr lang="de-AT" sz="2400" b="1" dirty="0"/>
              <a:t>The National Business</a:t>
            </a:r>
            <a:r>
              <a:rPr lang="de-AT" dirty="0"/>
              <a:t>: </a:t>
            </a:r>
            <a:r>
              <a:rPr lang="de-AT" sz="1400" dirty="0">
                <a:hlinkClick r:id="rId2"/>
              </a:rPr>
              <a:t>https://www.thenational.ae/business/comment/the-influence-shareholders-can-have-in-the-fight-against-climate-change-1.814082</a:t>
            </a:r>
            <a:endParaRPr lang="de-AT" sz="1400" dirty="0"/>
          </a:p>
          <a:p>
            <a:endParaRPr lang="de-AT" sz="1200" dirty="0"/>
          </a:p>
          <a:p>
            <a:endParaRPr lang="de-AT" sz="1200" dirty="0"/>
          </a:p>
          <a:p>
            <a:r>
              <a:rPr lang="en-US" dirty="0"/>
              <a:t>The scale of the challenge highlights the importance of commitments made by the likes of Shell, and the influence shareholders can have in the fight against climate change.</a:t>
            </a:r>
          </a:p>
          <a:p>
            <a:r>
              <a:rPr lang="en-US" dirty="0"/>
              <a:t>The motive goes beyond the purely altruistic, though. Agricultural companies’ businesses could be devastated by climate change, with crop yields potentially falling, and harvests failing more often. And energy giants could find themselves owners of billions of dollars of stranded assets, should climate change come to be taken seriously enough to keep fossil fuels in the ground.</a:t>
            </a:r>
            <a:endParaRPr lang="de-AT" dirty="0"/>
          </a:p>
        </p:txBody>
      </p:sp>
    </p:spTree>
    <p:extLst>
      <p:ext uri="{BB962C8B-B14F-4D97-AF65-F5344CB8AC3E}">
        <p14:creationId xmlns:p14="http://schemas.microsoft.com/office/powerpoint/2010/main" val="2450940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Meldungen zum Klimawandel (9)</a:t>
            </a:r>
            <a:endParaRPr lang="en-GB" dirty="0"/>
          </a:p>
        </p:txBody>
      </p:sp>
      <p:sp>
        <p:nvSpPr>
          <p:cNvPr id="3" name="Inhaltsplatzhalter 2"/>
          <p:cNvSpPr>
            <a:spLocks noGrp="1"/>
          </p:cNvSpPr>
          <p:nvPr>
            <p:ph idx="1"/>
          </p:nvPr>
        </p:nvSpPr>
        <p:spPr>
          <a:xfrm>
            <a:off x="467544" y="1412776"/>
            <a:ext cx="8352928" cy="5112568"/>
          </a:xfrm>
        </p:spPr>
        <p:txBody>
          <a:bodyPr>
            <a:normAutofit fontScale="85000" lnSpcReduction="20000"/>
          </a:bodyPr>
          <a:lstStyle/>
          <a:p>
            <a:pPr>
              <a:spcAft>
                <a:spcPts val="1200"/>
              </a:spcAft>
            </a:pPr>
            <a:r>
              <a:rPr lang="en-GB" dirty="0" err="1"/>
              <a:t>Nachhaltige</a:t>
            </a:r>
            <a:r>
              <a:rPr lang="en-GB" dirty="0"/>
              <a:t> </a:t>
            </a:r>
            <a:r>
              <a:rPr lang="en-GB" dirty="0" err="1"/>
              <a:t>Geschäftsmodelle</a:t>
            </a:r>
            <a:r>
              <a:rPr lang="en-GB" dirty="0"/>
              <a:t> </a:t>
            </a:r>
            <a:r>
              <a:rPr lang="en-GB" dirty="0" err="1"/>
              <a:t>können</a:t>
            </a:r>
            <a:r>
              <a:rPr lang="en-GB" dirty="0"/>
              <a:t> </a:t>
            </a:r>
            <a:r>
              <a:rPr lang="en-GB" dirty="0" err="1"/>
              <a:t>bis</a:t>
            </a:r>
            <a:r>
              <a:rPr lang="en-GB" dirty="0"/>
              <a:t> 2030 </a:t>
            </a:r>
            <a:r>
              <a:rPr lang="en-GB" dirty="0" err="1"/>
              <a:t>mehr</a:t>
            </a:r>
            <a:r>
              <a:rPr lang="en-GB" dirty="0"/>
              <a:t> </a:t>
            </a:r>
            <a:r>
              <a:rPr lang="en-GB" dirty="0" err="1"/>
              <a:t>als</a:t>
            </a:r>
            <a:r>
              <a:rPr lang="en-GB" dirty="0"/>
              <a:t>   12 000 </a:t>
            </a:r>
            <a:r>
              <a:rPr lang="en-GB" dirty="0" err="1"/>
              <a:t>Milliarden</a:t>
            </a:r>
            <a:r>
              <a:rPr lang="en-GB" dirty="0"/>
              <a:t> Dollar an </a:t>
            </a:r>
            <a:r>
              <a:rPr lang="en-GB" dirty="0" err="1"/>
              <a:t>Marktwert</a:t>
            </a:r>
            <a:r>
              <a:rPr lang="en-GB" dirty="0"/>
              <a:t> und 380 Mio Jobs </a:t>
            </a:r>
            <a:r>
              <a:rPr lang="en-GB" dirty="0" err="1"/>
              <a:t>schaffen</a:t>
            </a:r>
            <a:endParaRPr lang="en-GB" dirty="0"/>
          </a:p>
          <a:p>
            <a:pPr>
              <a:spcAft>
                <a:spcPts val="1200"/>
              </a:spcAft>
            </a:pPr>
            <a:r>
              <a:rPr lang="en-GB" dirty="0" err="1"/>
              <a:t>Es</a:t>
            </a:r>
            <a:r>
              <a:rPr lang="en-GB" dirty="0"/>
              <a:t> </a:t>
            </a:r>
            <a:r>
              <a:rPr lang="en-GB" dirty="0" err="1"/>
              <a:t>bringt</a:t>
            </a:r>
            <a:r>
              <a:rPr lang="en-GB" dirty="0"/>
              <a:t> </a:t>
            </a:r>
            <a:r>
              <a:rPr lang="en-GB" dirty="0" err="1"/>
              <a:t>wirtschaftliche</a:t>
            </a:r>
            <a:r>
              <a:rPr lang="en-GB" dirty="0"/>
              <a:t> </a:t>
            </a:r>
            <a:r>
              <a:rPr lang="en-GB" dirty="0" err="1"/>
              <a:t>Vorteile</a:t>
            </a:r>
            <a:r>
              <a:rPr lang="en-GB" dirty="0"/>
              <a:t>, in die UN-</a:t>
            </a:r>
            <a:r>
              <a:rPr lang="en-GB" dirty="0" err="1"/>
              <a:t>Nachhaltig</a:t>
            </a:r>
            <a:r>
              <a:rPr lang="en-GB" dirty="0"/>
              <a:t>-</a:t>
            </a:r>
            <a:r>
              <a:rPr lang="en-GB" dirty="0" err="1"/>
              <a:t>keitsziele</a:t>
            </a:r>
            <a:r>
              <a:rPr lang="en-GB" dirty="0"/>
              <a:t> </a:t>
            </a:r>
            <a:r>
              <a:rPr lang="en-GB" dirty="0" err="1"/>
              <a:t>zu</a:t>
            </a:r>
            <a:r>
              <a:rPr lang="en-GB" dirty="0"/>
              <a:t> </a:t>
            </a:r>
            <a:r>
              <a:rPr lang="en-GB" dirty="0" err="1"/>
              <a:t>investieren</a:t>
            </a:r>
            <a:r>
              <a:rPr lang="en-GB" dirty="0"/>
              <a:t> – </a:t>
            </a:r>
            <a:r>
              <a:rPr lang="en-GB" dirty="0" err="1"/>
              <a:t>eine</a:t>
            </a:r>
            <a:r>
              <a:rPr lang="en-GB" dirty="0"/>
              <a:t> </a:t>
            </a:r>
            <a:r>
              <a:rPr lang="en-GB" dirty="0" err="1"/>
              <a:t>gleichgewichtete</a:t>
            </a:r>
            <a:r>
              <a:rPr lang="en-GB" dirty="0"/>
              <a:t> </a:t>
            </a:r>
            <a:r>
              <a:rPr lang="en-GB" dirty="0" err="1"/>
              <a:t>Investition</a:t>
            </a:r>
            <a:r>
              <a:rPr lang="en-GB" dirty="0"/>
              <a:t> in </a:t>
            </a:r>
            <a:r>
              <a:rPr lang="en-GB" dirty="0" err="1"/>
              <a:t>sämtliche</a:t>
            </a:r>
            <a:r>
              <a:rPr lang="en-GB" dirty="0"/>
              <a:t> 169 </a:t>
            </a:r>
            <a:r>
              <a:rPr lang="en-GB" dirty="0" err="1"/>
              <a:t>Unterziele</a:t>
            </a:r>
            <a:r>
              <a:rPr lang="en-GB" dirty="0"/>
              <a:t> </a:t>
            </a:r>
            <a:r>
              <a:rPr lang="en-GB" dirty="0" err="1"/>
              <a:t>würde</a:t>
            </a:r>
            <a:r>
              <a:rPr lang="en-GB" dirty="0"/>
              <a:t> </a:t>
            </a:r>
            <a:r>
              <a:rPr lang="en-GB" dirty="0" err="1"/>
              <a:t>für</a:t>
            </a:r>
            <a:r>
              <a:rPr lang="en-GB" dirty="0"/>
              <a:t> </a:t>
            </a:r>
            <a:r>
              <a:rPr lang="en-GB" dirty="0" err="1"/>
              <a:t>jeden</a:t>
            </a:r>
            <a:r>
              <a:rPr lang="en-GB" dirty="0"/>
              <a:t> </a:t>
            </a:r>
            <a:r>
              <a:rPr lang="en-GB" dirty="0" err="1"/>
              <a:t>investierten</a:t>
            </a:r>
            <a:r>
              <a:rPr lang="en-GB" dirty="0"/>
              <a:t> US-Dollar </a:t>
            </a:r>
            <a:r>
              <a:rPr lang="en-GB" dirty="0" err="1"/>
              <a:t>einen</a:t>
            </a:r>
            <a:r>
              <a:rPr lang="en-GB" dirty="0"/>
              <a:t> </a:t>
            </a:r>
            <a:r>
              <a:rPr lang="en-GB" dirty="0" err="1"/>
              <a:t>Mehrwert</a:t>
            </a:r>
            <a:r>
              <a:rPr lang="en-GB" dirty="0"/>
              <a:t> von </a:t>
            </a:r>
            <a:r>
              <a:rPr lang="en-GB" dirty="0" err="1"/>
              <a:t>sieben</a:t>
            </a:r>
            <a:r>
              <a:rPr lang="en-GB" dirty="0"/>
              <a:t> US-Dollar </a:t>
            </a:r>
            <a:r>
              <a:rPr lang="en-GB" dirty="0" err="1"/>
              <a:t>erbringen</a:t>
            </a:r>
            <a:endParaRPr lang="en-GB" dirty="0"/>
          </a:p>
          <a:p>
            <a:pPr>
              <a:spcAft>
                <a:spcPts val="1200"/>
              </a:spcAft>
            </a:pPr>
            <a:r>
              <a:rPr lang="en-GB" dirty="0"/>
              <a:t>Die “Blended Finance Taskforce” will </a:t>
            </a:r>
            <a:r>
              <a:rPr lang="en-GB" dirty="0" err="1"/>
              <a:t>wohl</a:t>
            </a:r>
            <a:r>
              <a:rPr lang="en-GB" dirty="0"/>
              <a:t> </a:t>
            </a:r>
            <a:r>
              <a:rPr lang="en-GB" dirty="0" err="1"/>
              <a:t>deshalb</a:t>
            </a:r>
            <a:r>
              <a:rPr lang="en-GB" dirty="0"/>
              <a:t> in </a:t>
            </a:r>
            <a:r>
              <a:rPr lang="en-GB" dirty="0" err="1"/>
              <a:t>großem</a:t>
            </a:r>
            <a:r>
              <a:rPr lang="en-GB" dirty="0"/>
              <a:t> </a:t>
            </a:r>
            <a:r>
              <a:rPr lang="en-GB" dirty="0" err="1"/>
              <a:t>Umfang</a:t>
            </a:r>
            <a:r>
              <a:rPr lang="en-GB" dirty="0"/>
              <a:t> privates </a:t>
            </a:r>
            <a:r>
              <a:rPr lang="en-GB" dirty="0" err="1"/>
              <a:t>Kapital</a:t>
            </a:r>
            <a:r>
              <a:rPr lang="en-GB" dirty="0"/>
              <a:t> </a:t>
            </a:r>
            <a:r>
              <a:rPr lang="en-GB" dirty="0" err="1"/>
              <a:t>nicht</a:t>
            </a:r>
            <a:r>
              <a:rPr lang="en-GB" dirty="0"/>
              <a:t> </a:t>
            </a:r>
            <a:r>
              <a:rPr lang="en-GB" dirty="0" err="1"/>
              <a:t>nur</a:t>
            </a:r>
            <a:r>
              <a:rPr lang="en-GB" dirty="0"/>
              <a:t> </a:t>
            </a:r>
            <a:r>
              <a:rPr lang="en-GB" dirty="0" err="1"/>
              <a:t>allgemein</a:t>
            </a:r>
            <a:r>
              <a:rPr lang="en-GB" dirty="0"/>
              <a:t> </a:t>
            </a:r>
            <a:r>
              <a:rPr lang="en-GB" dirty="0" err="1"/>
              <a:t>für</a:t>
            </a:r>
            <a:r>
              <a:rPr lang="en-GB" dirty="0"/>
              <a:t> SDGs </a:t>
            </a:r>
            <a:r>
              <a:rPr lang="en-GB" dirty="0" err="1"/>
              <a:t>mobilisieren</a:t>
            </a:r>
            <a:r>
              <a:rPr lang="en-GB" dirty="0"/>
              <a:t>, </a:t>
            </a:r>
            <a:r>
              <a:rPr lang="en-GB" dirty="0" err="1"/>
              <a:t>sondern</a:t>
            </a:r>
            <a:r>
              <a:rPr lang="en-GB" dirty="0"/>
              <a:t> </a:t>
            </a:r>
            <a:r>
              <a:rPr lang="en-GB" dirty="0" err="1"/>
              <a:t>vor</a:t>
            </a:r>
            <a:r>
              <a:rPr lang="en-GB" dirty="0"/>
              <a:t> </a:t>
            </a:r>
            <a:r>
              <a:rPr lang="en-GB" dirty="0" err="1"/>
              <a:t>allem</a:t>
            </a:r>
            <a:r>
              <a:rPr lang="en-GB" dirty="0"/>
              <a:t> </a:t>
            </a:r>
            <a:r>
              <a:rPr lang="en-GB" dirty="0" err="1"/>
              <a:t>für</a:t>
            </a:r>
            <a:r>
              <a:rPr lang="en-GB" dirty="0"/>
              <a:t> </a:t>
            </a:r>
            <a:r>
              <a:rPr lang="en-GB" dirty="0" err="1"/>
              <a:t>nachhaltige</a:t>
            </a:r>
            <a:r>
              <a:rPr lang="en-GB" dirty="0"/>
              <a:t> </a:t>
            </a:r>
            <a:r>
              <a:rPr lang="en-GB" dirty="0" err="1"/>
              <a:t>Infrastrukturen</a:t>
            </a:r>
            <a:endParaRPr lang="en-GB" dirty="0"/>
          </a:p>
          <a:p>
            <a:pPr marL="0" indent="0">
              <a:spcAft>
                <a:spcPts val="1200"/>
              </a:spcAft>
              <a:buNone/>
            </a:pPr>
            <a:r>
              <a:rPr lang="en-GB" dirty="0" err="1"/>
              <a:t>Quelle</a:t>
            </a:r>
            <a:r>
              <a:rPr lang="en-GB" dirty="0"/>
              <a:t>: </a:t>
            </a:r>
            <a:r>
              <a:rPr lang="en-GB" dirty="0" err="1"/>
              <a:t>Handelsblatt</a:t>
            </a:r>
            <a:r>
              <a:rPr lang="en-GB" dirty="0"/>
              <a:t> Business Briefing, 11.1.2019; Nr.1</a:t>
            </a:r>
          </a:p>
        </p:txBody>
      </p:sp>
    </p:spTree>
    <p:extLst>
      <p:ext uri="{BB962C8B-B14F-4D97-AF65-F5344CB8AC3E}">
        <p14:creationId xmlns:p14="http://schemas.microsoft.com/office/powerpoint/2010/main" val="407058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a:t>Redrawing</a:t>
            </a:r>
            <a:r>
              <a:rPr lang="de-AT" dirty="0"/>
              <a:t> </a:t>
            </a:r>
            <a:r>
              <a:rPr lang="de-AT" dirty="0" err="1"/>
              <a:t>the</a:t>
            </a:r>
            <a:r>
              <a:rPr lang="de-AT" dirty="0"/>
              <a:t> </a:t>
            </a:r>
            <a:r>
              <a:rPr lang="de-AT" dirty="0" err="1"/>
              <a:t>geopolitical</a:t>
            </a:r>
            <a:r>
              <a:rPr lang="de-AT" dirty="0"/>
              <a:t> </a:t>
            </a:r>
            <a:r>
              <a:rPr lang="de-AT" dirty="0" err="1"/>
              <a:t>map</a:t>
            </a:r>
            <a:r>
              <a:rPr lang="de-AT" dirty="0"/>
              <a:t> (1)</a:t>
            </a:r>
            <a:br>
              <a:rPr lang="de-AT" dirty="0"/>
            </a:br>
            <a:endParaRPr lang="de-AT" dirty="0"/>
          </a:p>
        </p:txBody>
      </p:sp>
      <p:sp>
        <p:nvSpPr>
          <p:cNvPr id="3" name="Inhaltsplatzhalter 2"/>
          <p:cNvSpPr>
            <a:spLocks noGrp="1"/>
          </p:cNvSpPr>
          <p:nvPr>
            <p:ph idx="1"/>
          </p:nvPr>
        </p:nvSpPr>
        <p:spPr/>
        <p:txBody>
          <a:bodyPr>
            <a:normAutofit fontScale="85000" lnSpcReduction="10000"/>
          </a:bodyPr>
          <a:lstStyle/>
          <a:p>
            <a:pPr marL="1800" indent="0">
              <a:buNone/>
            </a:pPr>
            <a:r>
              <a:rPr lang="en-US" dirty="0"/>
              <a:t>For two centuries, the geographic concentration of oil, natural gas and coal reserves has helped configure the international geopolitical landscape. </a:t>
            </a:r>
          </a:p>
          <a:p>
            <a:pPr marL="1800" indent="0">
              <a:buNone/>
            </a:pPr>
            <a:r>
              <a:rPr lang="en-US" dirty="0"/>
              <a:t>Coal and steam power drove the Industrial Revolution which, in turn, shaped geopolitics in the 19th century. </a:t>
            </a:r>
          </a:p>
          <a:p>
            <a:pPr marL="1800" indent="0">
              <a:buNone/>
            </a:pPr>
            <a:r>
              <a:rPr lang="en-US" dirty="0"/>
              <a:t>Since then, control over the production of and trade in oil  has been a key feature of 20th century power politics. </a:t>
            </a:r>
          </a:p>
          <a:p>
            <a:pPr marL="1800" indent="0">
              <a:buNone/>
            </a:pPr>
            <a:r>
              <a:rPr lang="en-US" dirty="0"/>
              <a:t>A transition from fossil fuels to renewable energy could transform global power relations no less than the historical shifts from wood to coal and from coal to oil.</a:t>
            </a:r>
            <a:endParaRPr lang="de-AT" dirty="0"/>
          </a:p>
          <a:p>
            <a:pPr marL="0" indent="0">
              <a:buNone/>
            </a:pPr>
            <a:endParaRPr lang="de-AT" dirty="0"/>
          </a:p>
        </p:txBody>
      </p:sp>
    </p:spTree>
    <p:extLst>
      <p:ext uri="{BB962C8B-B14F-4D97-AF65-F5344CB8AC3E}">
        <p14:creationId xmlns:p14="http://schemas.microsoft.com/office/powerpoint/2010/main" val="856193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a:t>Redrawing</a:t>
            </a:r>
            <a:r>
              <a:rPr lang="de-AT" dirty="0"/>
              <a:t> </a:t>
            </a:r>
            <a:r>
              <a:rPr lang="de-AT" dirty="0" err="1"/>
              <a:t>the</a:t>
            </a:r>
            <a:r>
              <a:rPr lang="de-AT" dirty="0"/>
              <a:t> </a:t>
            </a:r>
            <a:r>
              <a:rPr lang="de-AT" dirty="0" err="1"/>
              <a:t>geopolitical</a:t>
            </a:r>
            <a:r>
              <a:rPr lang="de-AT" dirty="0"/>
              <a:t> </a:t>
            </a:r>
            <a:r>
              <a:rPr lang="de-AT" dirty="0" err="1"/>
              <a:t>map</a:t>
            </a:r>
            <a:r>
              <a:rPr lang="de-AT" dirty="0"/>
              <a:t> (2)</a:t>
            </a:r>
            <a:br>
              <a:rPr lang="de-AT" dirty="0"/>
            </a:br>
            <a:r>
              <a:rPr lang="de-AT" dirty="0"/>
              <a:t>Impacts on </a:t>
            </a:r>
            <a:r>
              <a:rPr lang="de-AT" dirty="0" err="1"/>
              <a:t>selected</a:t>
            </a:r>
            <a:r>
              <a:rPr lang="de-AT" dirty="0"/>
              <a:t> countries</a:t>
            </a:r>
          </a:p>
        </p:txBody>
      </p:sp>
      <p:pic>
        <p:nvPicPr>
          <p:cNvPr id="4" name="Picture 5"/>
          <p:cNvPicPr>
            <a:picLocks noGrp="1"/>
          </p:cNvPicPr>
          <p:nvPr>
            <p:ph idx="1"/>
          </p:nvPr>
        </p:nvPicPr>
        <p:blipFill>
          <a:blip r:embed="rId2">
            <a:extLst>
              <a:ext uri="{28A0092B-C50C-407E-A947-70E740481C1C}">
                <a14:useLocalDpi xmlns:a14="http://schemas.microsoft.com/office/drawing/2010/main" val="0"/>
              </a:ext>
            </a:extLst>
          </a:blip>
          <a:srcRect t="4692" b="4692"/>
          <a:stretch>
            <a:fillRect/>
          </a:stretch>
        </p:blipFill>
        <p:spPr bwMode="auto">
          <a:xfrm rot="5400000">
            <a:off x="2483767" y="548680"/>
            <a:ext cx="4680519" cy="69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895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err="1"/>
              <a:t>Addressing</a:t>
            </a:r>
            <a:r>
              <a:rPr lang="de-AT" dirty="0"/>
              <a:t> </a:t>
            </a:r>
            <a:r>
              <a:rPr lang="de-AT" dirty="0" err="1"/>
              <a:t>root</a:t>
            </a:r>
            <a:r>
              <a:rPr lang="de-AT" dirty="0"/>
              <a:t> </a:t>
            </a:r>
            <a:r>
              <a:rPr lang="de-AT" dirty="0" err="1"/>
              <a:t>causes</a:t>
            </a:r>
            <a:r>
              <a:rPr lang="de-AT" dirty="0"/>
              <a:t> of </a:t>
            </a:r>
            <a:r>
              <a:rPr lang="de-AT" dirty="0" err="1"/>
              <a:t>geopolitical</a:t>
            </a:r>
            <a:r>
              <a:rPr lang="de-AT" dirty="0"/>
              <a:t> </a:t>
            </a:r>
            <a:r>
              <a:rPr lang="de-AT" dirty="0" err="1"/>
              <a:t>instability</a:t>
            </a:r>
            <a:r>
              <a:rPr lang="de-AT" dirty="0"/>
              <a:t> (3)</a:t>
            </a:r>
          </a:p>
        </p:txBody>
      </p:sp>
      <p:sp>
        <p:nvSpPr>
          <p:cNvPr id="3" name="Inhaltsplatzhalter 2"/>
          <p:cNvSpPr>
            <a:spLocks noGrp="1"/>
          </p:cNvSpPr>
          <p:nvPr>
            <p:ph idx="1"/>
          </p:nvPr>
        </p:nvSpPr>
        <p:spPr>
          <a:xfrm>
            <a:off x="457200" y="1600200"/>
            <a:ext cx="8435280" cy="4925144"/>
          </a:xfrm>
        </p:spPr>
        <p:txBody>
          <a:bodyPr>
            <a:normAutofit fontScale="77500" lnSpcReduction="20000"/>
          </a:bodyPr>
          <a:lstStyle/>
          <a:p>
            <a:pPr>
              <a:spcAft>
                <a:spcPts val="1200"/>
              </a:spcAft>
              <a:buFont typeface="Wingdings" panose="05000000000000000000" pitchFamily="2" charset="2"/>
              <a:buChar char="Ø"/>
            </a:pPr>
            <a:r>
              <a:rPr lang="en-US" dirty="0"/>
              <a:t>The global energy transformation will affect social, economic and environmental factors that are often among the root causes of geopolitical instability and conflict. </a:t>
            </a:r>
          </a:p>
          <a:p>
            <a:pPr>
              <a:spcAft>
                <a:spcPts val="1200"/>
              </a:spcAft>
              <a:buFont typeface="Wingdings" panose="05000000000000000000" pitchFamily="2" charset="2"/>
              <a:buChar char="Ø"/>
            </a:pPr>
            <a:r>
              <a:rPr lang="en-US" dirty="0"/>
              <a:t>Climate change, rapid urbanization, high unemployment, discrimination, inequality and other major trends can create conditions that increase poverty and exclusion, promote the mass movement of people, cause violent conflict, and political extremism—all forces that have the potential to affect geopolitical stability. </a:t>
            </a:r>
          </a:p>
          <a:p>
            <a:pPr>
              <a:spcAft>
                <a:spcPts val="1200"/>
              </a:spcAft>
              <a:buFont typeface="Wingdings" panose="05000000000000000000" pitchFamily="2" charset="2"/>
              <a:buChar char="Ø"/>
            </a:pPr>
            <a:r>
              <a:rPr lang="en-US" dirty="0"/>
              <a:t>While the characteristics and rapid growth of renewables will generate new risks, the energy transformation will also create opportunities to overcome some of these challenges.</a:t>
            </a:r>
            <a:endParaRPr lang="de-AT" dirty="0"/>
          </a:p>
          <a:p>
            <a:pPr marL="0" indent="0">
              <a:buNone/>
            </a:pPr>
            <a:endParaRPr lang="de-AT" dirty="0"/>
          </a:p>
        </p:txBody>
      </p:sp>
    </p:spTree>
    <p:extLst>
      <p:ext uri="{BB962C8B-B14F-4D97-AF65-F5344CB8AC3E}">
        <p14:creationId xmlns:p14="http://schemas.microsoft.com/office/powerpoint/2010/main" val="2995438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Conclusion</a:t>
            </a:r>
            <a:r>
              <a:rPr lang="de-AT" dirty="0"/>
              <a:t> </a:t>
            </a:r>
            <a:r>
              <a:rPr lang="de-AT" dirty="0" err="1"/>
              <a:t>geopolitics</a:t>
            </a:r>
            <a:r>
              <a:rPr lang="de-AT" dirty="0"/>
              <a:t> (4)</a:t>
            </a:r>
          </a:p>
        </p:txBody>
      </p:sp>
      <p:sp>
        <p:nvSpPr>
          <p:cNvPr id="3" name="Inhaltsplatzhalter 2"/>
          <p:cNvSpPr>
            <a:spLocks noGrp="1"/>
          </p:cNvSpPr>
          <p:nvPr>
            <p:ph idx="1"/>
          </p:nvPr>
        </p:nvSpPr>
        <p:spPr>
          <a:xfrm>
            <a:off x="251520" y="1340768"/>
            <a:ext cx="8712968" cy="5517232"/>
          </a:xfrm>
        </p:spPr>
        <p:txBody>
          <a:bodyPr>
            <a:normAutofit fontScale="62500" lnSpcReduction="20000"/>
          </a:bodyPr>
          <a:lstStyle/>
          <a:p>
            <a:r>
              <a:rPr lang="en-US" dirty="0"/>
              <a:t>Global power structures and arrangements will change in many ways and the dynamics of relationships within states will also be transformed. Power will become more decentralized and diffused. The influence of some states, such as China, will grow because they have invested heavily in renewable technologies and built up their capacity to take advantage of the opportunities they create. By contrast, states that rely heavily on fossil fuel exports and do not adapt to the energy transition will face risks and lose influence.</a:t>
            </a:r>
          </a:p>
          <a:p>
            <a:r>
              <a:rPr lang="en-US" dirty="0"/>
              <a:t>The supply of energy will no longer be the domain of a small number of states, since the majority of countries will have the potential to achieve energy independence, enhancing their development and security as a result.</a:t>
            </a:r>
          </a:p>
          <a:p>
            <a:r>
              <a:rPr lang="en-US" dirty="0"/>
              <a:t>While the precise scope and pace of the energy transformation cannot be predicted, its impact on countries, communities and companies will be profound.</a:t>
            </a:r>
          </a:p>
          <a:p>
            <a:r>
              <a:rPr lang="en-US" dirty="0"/>
              <a:t>The transition will generate considerable benefits and opportunities. It will strengthen the energy security and energy independence of most countries; promote prosperity and job creation; improve food and water security; and enhance sustainability and equity. Some states will be able to leapfrog technologies based on fossil fuels. The number of energy-related conflicts </a:t>
            </a:r>
            <a:r>
              <a:rPr lang="en-GB" dirty="0"/>
              <a:t>is likely to fall.</a:t>
            </a:r>
            <a:endParaRPr lang="de-AT" dirty="0"/>
          </a:p>
          <a:p>
            <a:pPr marL="0" indent="0">
              <a:buNone/>
            </a:pPr>
            <a:endParaRPr lang="de-AT" dirty="0"/>
          </a:p>
        </p:txBody>
      </p:sp>
    </p:spTree>
    <p:extLst>
      <p:ext uri="{BB962C8B-B14F-4D97-AF65-F5344CB8AC3E}">
        <p14:creationId xmlns:p14="http://schemas.microsoft.com/office/powerpoint/2010/main" val="1893597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t>Global Commission on the Geopolitics of Energy Transformation (5)</a:t>
            </a:r>
            <a:br>
              <a:rPr lang="de-DE" b="1" dirty="0"/>
            </a:br>
            <a:endParaRPr lang="de-AT" dirty="0"/>
          </a:p>
        </p:txBody>
      </p:sp>
      <p:sp>
        <p:nvSpPr>
          <p:cNvPr id="3" name="Inhaltsplatzhalter 2"/>
          <p:cNvSpPr>
            <a:spLocks noGrp="1"/>
          </p:cNvSpPr>
          <p:nvPr>
            <p:ph idx="1"/>
          </p:nvPr>
        </p:nvSpPr>
        <p:spPr/>
        <p:txBody>
          <a:bodyPr/>
          <a:lstStyle/>
          <a:p>
            <a:pPr>
              <a:spcAft>
                <a:spcPts val="1200"/>
              </a:spcAft>
            </a:pPr>
            <a:r>
              <a:rPr lang="de-DE" sz="2000" dirty="0"/>
              <a:t>Das neue Energiezeitalter wird die Beziehungen zwischen Staaten und Regionen neu gestalten und eine neue Welt der Macht, der Sicherheit, der Unabhängigkeit und des Wohlstands schaffen.</a:t>
            </a:r>
          </a:p>
          <a:p>
            <a:pPr>
              <a:spcAft>
                <a:spcPts val="1200"/>
              </a:spcAft>
            </a:pPr>
            <a:r>
              <a:rPr lang="de-DE" sz="2000" dirty="0"/>
              <a:t>Die Revolution im Bereich der erneuerbaren Energien stärkt die globale Führungsrolle Chinas, verringert den Einfluss der Exporteure fossiler Brennstoffe und ermöglicht den Ländern der Welt Energieunabhängigkeit (Vorsitzender der Kommission </a:t>
            </a:r>
            <a:r>
              <a:rPr lang="de-DE" sz="2000" dirty="0" err="1"/>
              <a:t>Olafur</a:t>
            </a:r>
            <a:r>
              <a:rPr lang="de-DE" sz="2000" dirty="0"/>
              <a:t> </a:t>
            </a:r>
            <a:r>
              <a:rPr lang="de-DE" sz="2000" dirty="0" err="1"/>
              <a:t>Grimsson</a:t>
            </a:r>
            <a:r>
              <a:rPr lang="de-DE" sz="2000" dirty="0"/>
              <a:t>, ehemaliger Präsident von Island).</a:t>
            </a:r>
          </a:p>
          <a:p>
            <a:endParaRPr lang="de-AT" sz="2000" dirty="0"/>
          </a:p>
          <a:p>
            <a:r>
              <a:rPr lang="de-AT" sz="1400" dirty="0">
                <a:hlinkClick r:id="rId2"/>
              </a:rPr>
              <a:t>http://geopoliticsofrenewables.org/assets/geopolitics/Reports/wp-content/uploads/2019/01/Global_commission_renewable_energy_2019.pdf</a:t>
            </a:r>
            <a:endParaRPr lang="de-AT" sz="1400" dirty="0"/>
          </a:p>
          <a:p>
            <a:pPr marL="0" indent="0">
              <a:buNone/>
            </a:pPr>
            <a:endParaRPr lang="de-AT" dirty="0"/>
          </a:p>
        </p:txBody>
      </p:sp>
    </p:spTree>
    <p:extLst>
      <p:ext uri="{BB962C8B-B14F-4D97-AF65-F5344CB8AC3E}">
        <p14:creationId xmlns:p14="http://schemas.microsoft.com/office/powerpoint/2010/main" val="3788727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Klimapolitik am Prüfstand (2017)</a:t>
            </a:r>
          </a:p>
        </p:txBody>
      </p:sp>
      <p:sp>
        <p:nvSpPr>
          <p:cNvPr id="3" name="Inhaltsplatzhalter 2"/>
          <p:cNvSpPr>
            <a:spLocks noGrp="1"/>
          </p:cNvSpPr>
          <p:nvPr>
            <p:ph idx="1"/>
          </p:nvPr>
        </p:nvSpPr>
        <p:spPr/>
        <p:txBody>
          <a:bodyPr/>
          <a:lstStyle/>
          <a:p>
            <a:pPr marL="0" indent="0">
              <a:buNone/>
            </a:pPr>
            <a:endParaRPr lang="de-A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412776"/>
            <a:ext cx="757237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556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Klimapolitik am Prüfstand (2019)</a:t>
            </a:r>
          </a:p>
        </p:txBody>
      </p:sp>
      <p:sp>
        <p:nvSpPr>
          <p:cNvPr id="3" name="Inhaltsplatzhalter 2"/>
          <p:cNvSpPr>
            <a:spLocks noGrp="1"/>
          </p:cNvSpPr>
          <p:nvPr>
            <p:ph idx="1"/>
          </p:nvPr>
        </p:nvSpPr>
        <p:spPr/>
        <p:txBody>
          <a:bodyPr/>
          <a:lstStyle/>
          <a:p>
            <a:pPr marL="0" indent="0">
              <a:buNone/>
            </a:pPr>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340768"/>
            <a:ext cx="756285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254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Erreichen der Klimaziele (1)?</a:t>
            </a:r>
          </a:p>
        </p:txBody>
      </p:sp>
      <p:sp>
        <p:nvSpPr>
          <p:cNvPr id="3" name="Inhaltsplatzhalter 2"/>
          <p:cNvSpPr>
            <a:spLocks noGrp="1"/>
          </p:cNvSpPr>
          <p:nvPr>
            <p:ph idx="1"/>
          </p:nvPr>
        </p:nvSpPr>
        <p:spPr>
          <a:xfrm>
            <a:off x="467544" y="1600200"/>
            <a:ext cx="8219256" cy="4781128"/>
          </a:xfrm>
        </p:spPr>
        <p:txBody>
          <a:bodyPr>
            <a:normAutofit fontScale="70000" lnSpcReduction="20000"/>
          </a:bodyPr>
          <a:lstStyle/>
          <a:p>
            <a:pPr marL="0" indent="0">
              <a:buNone/>
            </a:pPr>
            <a:r>
              <a:rPr lang="en-US" b="1" dirty="0"/>
              <a:t>Emerging topics – geo-engineering (1)</a:t>
            </a:r>
            <a:endParaRPr lang="de-AT" b="1" dirty="0"/>
          </a:p>
          <a:p>
            <a:r>
              <a:rPr lang="en-GB" dirty="0"/>
              <a:t>More extensive mitigation efforts are required to bring the world on a path towards the temperature goal of the Paris Agreement. Depending on the efforts actually taken, and in order to counterbalance any emissions still occurring in the second half of the century, it will be necessary to remove from the atmosphere some of the CO</a:t>
            </a:r>
            <a:r>
              <a:rPr lang="en-GB" baseline="-25000" dirty="0"/>
              <a:t>2</a:t>
            </a:r>
            <a:r>
              <a:rPr lang="en-GB" dirty="0"/>
              <a:t> that has already been emitted.</a:t>
            </a:r>
          </a:p>
          <a:p>
            <a:r>
              <a:rPr lang="en-GB" dirty="0"/>
              <a:t>Removal of CO</a:t>
            </a:r>
            <a:r>
              <a:rPr lang="en-GB" baseline="-25000" dirty="0"/>
              <a:t>2</a:t>
            </a:r>
            <a:r>
              <a:rPr lang="en-GB" dirty="0"/>
              <a:t> from the atmosphere happens naturally by plants; this CO</a:t>
            </a:r>
            <a:r>
              <a:rPr lang="en-GB" baseline="-25000" dirty="0"/>
              <a:t>2</a:t>
            </a:r>
            <a:r>
              <a:rPr lang="en-GB" dirty="0"/>
              <a:t> sink can be enhanced by afforestation and by other land uses that increase the carbon pools in the soil. However, it is important that once the carbon is stored in wood products or in soils, it is not released at a later time.</a:t>
            </a:r>
            <a:endParaRPr lang="de-AT" dirty="0"/>
          </a:p>
          <a:p>
            <a:r>
              <a:rPr lang="en-GB" dirty="0"/>
              <a:t>Geo-engineering methods that capture CO</a:t>
            </a:r>
            <a:r>
              <a:rPr lang="en-GB" baseline="-25000" dirty="0"/>
              <a:t>2</a:t>
            </a:r>
            <a:r>
              <a:rPr lang="en-GB" dirty="0"/>
              <a:t> are known as </a:t>
            </a:r>
            <a:r>
              <a:rPr lang="en-GB" b="1" dirty="0"/>
              <a:t>Carbon Dioxide Removal (CDR)</a:t>
            </a:r>
            <a:r>
              <a:rPr lang="en-GB" dirty="0"/>
              <a:t> or “negative emission technologies”. The basic approach is Carbon Capture and Storage (CCS), in which CO</a:t>
            </a:r>
            <a:r>
              <a:rPr lang="en-GB" baseline="-25000" dirty="0"/>
              <a:t>2</a:t>
            </a:r>
            <a:r>
              <a:rPr lang="en-GB" dirty="0"/>
              <a:t> is separated from industrial and energy-related sources.</a:t>
            </a:r>
            <a:endParaRPr lang="de-AT" dirty="0"/>
          </a:p>
          <a:p>
            <a:pPr marL="0" indent="0">
              <a:buNone/>
            </a:pPr>
            <a:endParaRPr lang="de-AT" dirty="0"/>
          </a:p>
        </p:txBody>
      </p:sp>
    </p:spTree>
    <p:extLst>
      <p:ext uri="{BB962C8B-B14F-4D97-AF65-F5344CB8AC3E}">
        <p14:creationId xmlns:p14="http://schemas.microsoft.com/office/powerpoint/2010/main" val="402652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Fakten Klimawandel</a:t>
            </a:r>
            <a:br>
              <a:rPr lang="de-DE" dirty="0"/>
            </a:br>
            <a:r>
              <a:rPr lang="de-DE" dirty="0"/>
              <a:t>IPCC Sonderbericht 1.5</a:t>
            </a:r>
            <a:r>
              <a:rPr lang="de-DE" baseline="30000" dirty="0"/>
              <a:t>0</a:t>
            </a:r>
            <a:r>
              <a:rPr lang="de-DE" dirty="0"/>
              <a:t>C (2)</a:t>
            </a:r>
            <a:endParaRPr lang="de-AT" dirty="0"/>
          </a:p>
        </p:txBody>
      </p:sp>
      <p:pic>
        <p:nvPicPr>
          <p:cNvPr id="4" name="Inhaltsplatzhalter 3" descr="Global carbon dioxide emissions to date, and potential pathways to stay within the remaining 1.5°C global warming budget.">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2912" y="1600200"/>
            <a:ext cx="4638176" cy="4525963"/>
          </a:xfrm>
          <a:prstGeom prst="rect">
            <a:avLst/>
          </a:prstGeom>
          <a:noFill/>
          <a:ln>
            <a:noFill/>
          </a:ln>
        </p:spPr>
      </p:pic>
    </p:spTree>
    <p:extLst>
      <p:ext uri="{BB962C8B-B14F-4D97-AF65-F5344CB8AC3E}">
        <p14:creationId xmlns:p14="http://schemas.microsoft.com/office/powerpoint/2010/main" val="11985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Erreichen der Klimaziele (2)?</a:t>
            </a:r>
          </a:p>
        </p:txBody>
      </p:sp>
      <p:sp>
        <p:nvSpPr>
          <p:cNvPr id="3" name="Inhaltsplatzhalter 2"/>
          <p:cNvSpPr>
            <a:spLocks noGrp="1"/>
          </p:cNvSpPr>
          <p:nvPr>
            <p:ph idx="1"/>
          </p:nvPr>
        </p:nvSpPr>
        <p:spPr>
          <a:xfrm>
            <a:off x="395536" y="1600200"/>
            <a:ext cx="8291264" cy="4709120"/>
          </a:xfrm>
        </p:spPr>
        <p:txBody>
          <a:bodyPr>
            <a:normAutofit fontScale="70000" lnSpcReduction="20000"/>
          </a:bodyPr>
          <a:lstStyle/>
          <a:p>
            <a:r>
              <a:rPr lang="en-GB" dirty="0"/>
              <a:t>“Bioenergy with carbon capture and storage” (BECCS) is an extension of this approach. Vegetation is used to remove CO</a:t>
            </a:r>
            <a:r>
              <a:rPr lang="en-GB" baseline="-25000" dirty="0"/>
              <a:t>2</a:t>
            </a:r>
            <a:r>
              <a:rPr lang="en-GB" dirty="0"/>
              <a:t> from the atmosphere, the resulting biomass is combusted for energy use and the generated CO</a:t>
            </a:r>
            <a:r>
              <a:rPr lang="en-GB" baseline="-25000" dirty="0"/>
              <a:t>2</a:t>
            </a:r>
            <a:r>
              <a:rPr lang="en-GB" dirty="0"/>
              <a:t> is captured and stored.</a:t>
            </a:r>
            <a:endParaRPr lang="de-AT" dirty="0"/>
          </a:p>
          <a:p>
            <a:r>
              <a:rPr lang="en-GB" dirty="0"/>
              <a:t>Other approaches to capturing CO</a:t>
            </a:r>
            <a:r>
              <a:rPr lang="en-GB" baseline="-25000" dirty="0"/>
              <a:t>2</a:t>
            </a:r>
            <a:r>
              <a:rPr lang="en-GB" dirty="0"/>
              <a:t> include enhanced weathering, mineralisation of CO</a:t>
            </a:r>
            <a:r>
              <a:rPr lang="en-GB" baseline="-25000" dirty="0"/>
              <a:t>2 </a:t>
            </a:r>
            <a:r>
              <a:rPr lang="en-GB" dirty="0"/>
              <a:t>in basaltic rock, the burning of biomass to produce char, which is added to soils and retains carbon for long periods of time, or direct capture of CO</a:t>
            </a:r>
            <a:r>
              <a:rPr lang="en-GB" baseline="-25000" dirty="0"/>
              <a:t>2</a:t>
            </a:r>
            <a:r>
              <a:rPr lang="en-GB" dirty="0"/>
              <a:t> from the atmosphere, using adsorption. Injecting nutrients into the ocean to stimulate the uptake of CO</a:t>
            </a:r>
            <a:r>
              <a:rPr lang="en-GB" baseline="-25000" dirty="0"/>
              <a:t>2</a:t>
            </a:r>
            <a:r>
              <a:rPr lang="en-GB" dirty="0"/>
              <a:t> by algae has also been suggested. </a:t>
            </a:r>
          </a:p>
          <a:p>
            <a:r>
              <a:rPr lang="en-GB" b="1" dirty="0"/>
              <a:t>Solar Radiation Management (SRM</a:t>
            </a:r>
            <a:r>
              <a:rPr lang="en-GB" dirty="0"/>
              <a:t>) aims at reducing the radiation captured by the earth’s surface and atmosphere, thus counterbalancing the increased greenhouse effect of anthropogenic greenhouse gases.</a:t>
            </a:r>
            <a:endParaRPr lang="de-AT" dirty="0"/>
          </a:p>
          <a:p>
            <a:pPr marL="0" indent="0">
              <a:buNone/>
            </a:pPr>
            <a:endParaRPr lang="de-AT" dirty="0"/>
          </a:p>
        </p:txBody>
      </p:sp>
    </p:spTree>
    <p:extLst>
      <p:ext uri="{BB962C8B-B14F-4D97-AF65-F5344CB8AC3E}">
        <p14:creationId xmlns:p14="http://schemas.microsoft.com/office/powerpoint/2010/main" val="2596481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Erreichen der Klimaziele (3)?</a:t>
            </a:r>
          </a:p>
        </p:txBody>
      </p:sp>
      <p:sp>
        <p:nvSpPr>
          <p:cNvPr id="3" name="Inhaltsplatzhalter 2"/>
          <p:cNvSpPr>
            <a:spLocks noGrp="1"/>
          </p:cNvSpPr>
          <p:nvPr>
            <p:ph idx="1"/>
          </p:nvPr>
        </p:nvSpPr>
        <p:spPr/>
        <p:txBody>
          <a:bodyPr>
            <a:normAutofit fontScale="55000" lnSpcReduction="20000"/>
          </a:bodyPr>
          <a:lstStyle/>
          <a:p>
            <a:r>
              <a:rPr lang="en-GB" dirty="0"/>
              <a:t>Solar radiation management techniques such as the injection of aerosols into the atmosphere do not only affect the radiation balance. They may also affect atmospheric chemistry and rain patterns. In addition, such techniques do not address the root causes of climate change and other negative effects of high atmospheric CO</a:t>
            </a:r>
            <a:r>
              <a:rPr lang="en-GB" baseline="-25000" dirty="0"/>
              <a:t>2</a:t>
            </a:r>
            <a:r>
              <a:rPr lang="en-GB" dirty="0"/>
              <a:t> concentrations would persist, including ocean acidification and changes to ecosystems.</a:t>
            </a:r>
          </a:p>
          <a:p>
            <a:r>
              <a:rPr lang="en-GB" dirty="0"/>
              <a:t>The main difference between CO</a:t>
            </a:r>
            <a:r>
              <a:rPr lang="en-GB" baseline="-25000" dirty="0"/>
              <a:t>2</a:t>
            </a:r>
            <a:r>
              <a:rPr lang="en-GB" dirty="0"/>
              <a:t> removal and solar radiation management is that the latter has to be done continuously and over time periods of centuries to millennia. If solar radiation management ceases as a result of economic or political crises, the result would be a rapid increase in global temperatures, due to the greenhouse gases still being in the atmosphere. Hence, reliable CO</a:t>
            </a:r>
            <a:r>
              <a:rPr lang="en-GB" baseline="-25000" dirty="0"/>
              <a:t>2</a:t>
            </a:r>
            <a:r>
              <a:rPr lang="en-GB" dirty="0"/>
              <a:t> removal would be less risky.</a:t>
            </a:r>
          </a:p>
          <a:p>
            <a:r>
              <a:rPr lang="en-GB" dirty="0"/>
              <a:t>If geo-engineering technologies are not deployed at the levels assumed or if they are unsuccessful, the world would be locked into a high-temperature pathway. The most effective approach is to prevent greenhouse gas emissions in the first place.</a:t>
            </a:r>
          </a:p>
          <a:p>
            <a:r>
              <a:rPr lang="en-US" dirty="0"/>
              <a:t>Reaching net-zero carbon emissions from heavy industry and heavy-duty transport sectors is technically and financially possible by 2060 and earlier in developed economies and could cost less than 0.5% of global GDP, according to the report published today by the Energy Transitions Commission (ETC). </a:t>
            </a:r>
            <a:endParaRPr lang="de-AT" dirty="0"/>
          </a:p>
          <a:p>
            <a:pPr marL="0" indent="0">
              <a:buNone/>
            </a:pPr>
            <a:endParaRPr lang="de-AT" dirty="0"/>
          </a:p>
        </p:txBody>
      </p:sp>
    </p:spTree>
    <p:extLst>
      <p:ext uri="{BB962C8B-B14F-4D97-AF65-F5344CB8AC3E}">
        <p14:creationId xmlns:p14="http://schemas.microsoft.com/office/powerpoint/2010/main" val="2598437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Erreichen der Klimaziele (4)?</a:t>
            </a:r>
          </a:p>
        </p:txBody>
      </p:sp>
      <p:sp>
        <p:nvSpPr>
          <p:cNvPr id="3" name="Inhaltsplatzhalter 2"/>
          <p:cNvSpPr>
            <a:spLocks noGrp="1"/>
          </p:cNvSpPr>
          <p:nvPr>
            <p:ph idx="1"/>
          </p:nvPr>
        </p:nvSpPr>
        <p:spPr/>
        <p:txBody>
          <a:bodyPr/>
          <a:lstStyle/>
          <a:p>
            <a:pPr marL="0" indent="0">
              <a:buNone/>
            </a:pPr>
            <a:r>
              <a:rPr lang="en-US" dirty="0"/>
              <a:t>“Peak shaving” scenario</a:t>
            </a:r>
          </a:p>
          <a:p>
            <a:pPr marL="0" indent="0">
              <a:buNone/>
            </a:pPr>
            <a:endParaRPr lang="de-A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132856"/>
            <a:ext cx="6552728"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818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Erreichen der Klimaziele (5)?</a:t>
            </a:r>
          </a:p>
        </p:txBody>
      </p:sp>
      <p:sp>
        <p:nvSpPr>
          <p:cNvPr id="3" name="Inhaltsplatzhalter 2"/>
          <p:cNvSpPr>
            <a:spLocks noGrp="1"/>
          </p:cNvSpPr>
          <p:nvPr>
            <p:ph idx="1"/>
          </p:nvPr>
        </p:nvSpPr>
        <p:spPr/>
        <p:txBody>
          <a:bodyPr/>
          <a:lstStyle/>
          <a:p>
            <a:pPr marL="1800" lvl="0" indent="0" defTabSz="685800">
              <a:lnSpc>
                <a:spcPct val="110000"/>
              </a:lnSpc>
              <a:spcBef>
                <a:spcPts val="750"/>
              </a:spcBef>
              <a:buClr>
                <a:srgbClr val="008080"/>
              </a:buClr>
              <a:buSzPct val="85000"/>
              <a:buNone/>
            </a:pPr>
            <a:r>
              <a:rPr lang="de-AT" b="1" dirty="0" err="1"/>
              <a:t>Is</a:t>
            </a:r>
            <a:r>
              <a:rPr lang="de-AT" b="1" dirty="0"/>
              <a:t> </a:t>
            </a:r>
            <a:r>
              <a:rPr lang="de-AT" b="1" dirty="0" err="1"/>
              <a:t>geoengineering</a:t>
            </a:r>
            <a:r>
              <a:rPr lang="de-AT" b="1" dirty="0"/>
              <a:t> </a:t>
            </a:r>
            <a:r>
              <a:rPr lang="de-AT" b="1" dirty="0" err="1"/>
              <a:t>worth</a:t>
            </a:r>
            <a:r>
              <a:rPr lang="de-AT" b="1" dirty="0"/>
              <a:t> </a:t>
            </a:r>
            <a:r>
              <a:rPr lang="de-AT" b="1" dirty="0" err="1"/>
              <a:t>the</a:t>
            </a:r>
            <a:r>
              <a:rPr lang="de-AT" b="1" dirty="0"/>
              <a:t> </a:t>
            </a:r>
            <a:r>
              <a:rPr lang="de-AT" b="1" dirty="0" err="1"/>
              <a:t>risk</a:t>
            </a:r>
            <a:r>
              <a:rPr lang="de-AT" b="1" dirty="0"/>
              <a:t>?</a:t>
            </a:r>
            <a:br>
              <a:rPr lang="de-AT" dirty="0"/>
            </a:br>
            <a:r>
              <a:rPr lang="en-US" sz="1200" b="1" dirty="0">
                <a:solidFill>
                  <a:prstClr val="black"/>
                </a:solidFill>
                <a:latin typeface="Arial" charset="0"/>
                <a:cs typeface="Arial" charset="0"/>
              </a:rPr>
              <a:t>Bulletin of the Atomic Scientists </a:t>
            </a:r>
            <a:r>
              <a:rPr lang="en-US" sz="1200" b="1" dirty="0">
                <a:solidFill>
                  <a:prstClr val="black"/>
                </a:solidFill>
                <a:latin typeface="Arial" charset="0"/>
                <a:cs typeface="Arial" charset="0"/>
                <a:hlinkClick r:id="rId2"/>
              </a:rPr>
              <a:t>newsletter@thebulletin.org</a:t>
            </a:r>
            <a:r>
              <a:rPr lang="en-US" sz="1200" b="1" dirty="0">
                <a:solidFill>
                  <a:prstClr val="black"/>
                </a:solidFill>
                <a:latin typeface="Arial" charset="0"/>
                <a:cs typeface="Arial" charset="0"/>
              </a:rPr>
              <a:t> (April 2019)</a:t>
            </a:r>
          </a:p>
          <a:p>
            <a:pPr marL="190800" lvl="0" indent="-189000" defTabSz="685800">
              <a:lnSpc>
                <a:spcPct val="110000"/>
              </a:lnSpc>
              <a:spcBef>
                <a:spcPts val="750"/>
              </a:spcBef>
              <a:buClr>
                <a:srgbClr val="008080"/>
              </a:buClr>
              <a:buSzPct val="85000"/>
              <a:buFont typeface="Wingdings" panose="05000000000000000000" pitchFamily="2" charset="2"/>
              <a:buChar char="l"/>
            </a:pPr>
            <a:r>
              <a:rPr lang="de-AT" sz="1200" dirty="0" err="1">
                <a:solidFill>
                  <a:prstClr val="black"/>
                </a:solidFill>
                <a:latin typeface="Arial" charset="0"/>
                <a:cs typeface="Arial" charset="0"/>
                <a:hlinkClick r:id="rId3"/>
              </a:rPr>
              <a:t>Could</a:t>
            </a:r>
            <a:r>
              <a:rPr lang="de-AT" sz="1200" dirty="0">
                <a:solidFill>
                  <a:prstClr val="black"/>
                </a:solidFill>
                <a:latin typeface="Arial" charset="0"/>
                <a:cs typeface="Arial" charset="0"/>
                <a:hlinkClick r:id="rId3"/>
              </a:rPr>
              <a:t> </a:t>
            </a:r>
            <a:r>
              <a:rPr lang="de-AT" sz="1200" dirty="0" err="1">
                <a:solidFill>
                  <a:prstClr val="black"/>
                </a:solidFill>
                <a:latin typeface="Arial" charset="0"/>
                <a:cs typeface="Arial" charset="0"/>
                <a:hlinkClick r:id="rId3"/>
              </a:rPr>
              <a:t>geoengineering</a:t>
            </a:r>
            <a:r>
              <a:rPr lang="de-AT" sz="1200" dirty="0">
                <a:solidFill>
                  <a:prstClr val="black"/>
                </a:solidFill>
                <a:latin typeface="Arial" charset="0"/>
                <a:cs typeface="Arial" charset="0"/>
                <a:hlinkClick r:id="rId3"/>
              </a:rPr>
              <a:t> save </a:t>
            </a:r>
            <a:r>
              <a:rPr lang="de-AT" sz="1200" dirty="0" err="1">
                <a:solidFill>
                  <a:prstClr val="black"/>
                </a:solidFill>
                <a:latin typeface="Arial" charset="0"/>
                <a:cs typeface="Arial" charset="0"/>
                <a:hlinkClick r:id="rId3"/>
              </a:rPr>
              <a:t>the</a:t>
            </a:r>
            <a:r>
              <a:rPr lang="de-AT" sz="1200" dirty="0">
                <a:solidFill>
                  <a:prstClr val="black"/>
                </a:solidFill>
                <a:latin typeface="Arial" charset="0"/>
                <a:cs typeface="Arial" charset="0"/>
                <a:hlinkClick r:id="rId3"/>
              </a:rPr>
              <a:t> </a:t>
            </a:r>
            <a:r>
              <a:rPr lang="de-AT" sz="1200" dirty="0" err="1">
                <a:solidFill>
                  <a:prstClr val="black"/>
                </a:solidFill>
                <a:latin typeface="Arial" charset="0"/>
                <a:cs typeface="Arial" charset="0"/>
                <a:hlinkClick r:id="rId3"/>
              </a:rPr>
              <a:t>Arctic’s</a:t>
            </a:r>
            <a:r>
              <a:rPr lang="de-AT" sz="1200" dirty="0">
                <a:solidFill>
                  <a:prstClr val="black"/>
                </a:solidFill>
                <a:latin typeface="Arial" charset="0"/>
                <a:cs typeface="Arial" charset="0"/>
                <a:hlinkClick r:id="rId3"/>
              </a:rPr>
              <a:t> </a:t>
            </a:r>
            <a:r>
              <a:rPr lang="de-AT" sz="1200" dirty="0" err="1">
                <a:solidFill>
                  <a:prstClr val="black"/>
                </a:solidFill>
                <a:latin typeface="Arial" charset="0"/>
                <a:cs typeface="Arial" charset="0"/>
                <a:hlinkClick r:id="rId3"/>
              </a:rPr>
              <a:t>moderating</a:t>
            </a:r>
            <a:r>
              <a:rPr lang="de-AT" sz="1200" dirty="0">
                <a:solidFill>
                  <a:prstClr val="black"/>
                </a:solidFill>
                <a:latin typeface="Arial" charset="0"/>
                <a:cs typeface="Arial" charset="0"/>
                <a:hlinkClick r:id="rId3"/>
              </a:rPr>
              <a:t> </a:t>
            </a:r>
            <a:r>
              <a:rPr lang="de-AT" sz="1200" dirty="0" err="1">
                <a:solidFill>
                  <a:prstClr val="black"/>
                </a:solidFill>
                <a:latin typeface="Arial" charset="0"/>
                <a:cs typeface="Arial" charset="0"/>
                <a:hlinkClick r:id="rId3"/>
              </a:rPr>
              <a:t>role</a:t>
            </a:r>
            <a:r>
              <a:rPr lang="de-AT" sz="1200" dirty="0">
                <a:solidFill>
                  <a:prstClr val="black"/>
                </a:solidFill>
                <a:latin typeface="Arial" charset="0"/>
                <a:cs typeface="Arial" charset="0"/>
                <a:hlinkClick r:id="rId3"/>
              </a:rPr>
              <a:t> on global </a:t>
            </a:r>
            <a:r>
              <a:rPr lang="de-AT" sz="1200" dirty="0" err="1">
                <a:solidFill>
                  <a:prstClr val="black"/>
                </a:solidFill>
                <a:latin typeface="Arial" charset="0"/>
                <a:cs typeface="Arial" charset="0"/>
                <a:hlinkClick r:id="rId3"/>
              </a:rPr>
              <a:t>warming</a:t>
            </a:r>
            <a:r>
              <a:rPr lang="de-AT" sz="1200" dirty="0">
                <a:solidFill>
                  <a:prstClr val="black"/>
                </a:solidFill>
                <a:latin typeface="Arial" charset="0"/>
                <a:cs typeface="Arial" charset="0"/>
                <a:hlinkClick r:id="rId3"/>
              </a:rPr>
              <a:t>?</a:t>
            </a:r>
            <a:br>
              <a:rPr lang="de-AT" sz="1200" dirty="0">
                <a:solidFill>
                  <a:prstClr val="black"/>
                </a:solidFill>
                <a:latin typeface="Arial" charset="0"/>
                <a:cs typeface="Arial" charset="0"/>
                <a:hlinkClick r:id="rId3"/>
              </a:rPr>
            </a:br>
            <a:r>
              <a:rPr lang="de-AT" sz="1200" dirty="0" err="1">
                <a:solidFill>
                  <a:prstClr val="black"/>
                </a:solidFill>
                <a:latin typeface="Arial" charset="0"/>
                <a:cs typeface="Arial" charset="0"/>
                <a:hlinkClick r:id="rId3"/>
              </a:rPr>
              <a:t>Durwood</a:t>
            </a:r>
            <a:r>
              <a:rPr lang="de-AT" sz="1200" dirty="0">
                <a:solidFill>
                  <a:prstClr val="black"/>
                </a:solidFill>
                <a:latin typeface="Arial" charset="0"/>
                <a:cs typeface="Arial" charset="0"/>
                <a:hlinkClick r:id="rId3"/>
              </a:rPr>
              <a:t> </a:t>
            </a:r>
            <a:r>
              <a:rPr lang="de-AT" sz="1200" dirty="0" err="1">
                <a:solidFill>
                  <a:prstClr val="black"/>
                </a:solidFill>
                <a:latin typeface="Arial" charset="0"/>
                <a:cs typeface="Arial" charset="0"/>
                <a:hlinkClick r:id="rId3"/>
              </a:rPr>
              <a:t>Zaelke</a:t>
            </a:r>
            <a:br>
              <a:rPr lang="de-AT" sz="1200" dirty="0">
                <a:solidFill>
                  <a:prstClr val="black"/>
                </a:solidFill>
                <a:latin typeface="Arial" charset="0"/>
                <a:cs typeface="Arial" charset="0"/>
              </a:rPr>
            </a:br>
            <a:br>
              <a:rPr lang="de-AT" sz="1200" dirty="0">
                <a:solidFill>
                  <a:prstClr val="black"/>
                </a:solidFill>
                <a:latin typeface="Arial" charset="0"/>
                <a:cs typeface="Arial" charset="0"/>
              </a:rPr>
            </a:br>
            <a:r>
              <a:rPr lang="de-AT" sz="1200" dirty="0">
                <a:solidFill>
                  <a:prstClr val="black"/>
                </a:solidFill>
                <a:latin typeface="Arial" charset="0"/>
                <a:cs typeface="Arial" charset="0"/>
                <a:hlinkClick r:id="rId4"/>
              </a:rPr>
              <a:t>“</a:t>
            </a:r>
            <a:r>
              <a:rPr lang="de-AT" sz="1200" dirty="0" err="1">
                <a:solidFill>
                  <a:prstClr val="black"/>
                </a:solidFill>
                <a:latin typeface="Arial" charset="0"/>
                <a:cs typeface="Arial" charset="0"/>
                <a:hlinkClick r:id="rId4"/>
              </a:rPr>
              <a:t>Silver</a:t>
            </a:r>
            <a:r>
              <a:rPr lang="de-AT" sz="1200" dirty="0">
                <a:solidFill>
                  <a:prstClr val="black"/>
                </a:solidFill>
                <a:latin typeface="Arial" charset="0"/>
                <a:cs typeface="Arial" charset="0"/>
                <a:hlinkClick r:id="rId4"/>
              </a:rPr>
              <a:t> </a:t>
            </a:r>
            <a:r>
              <a:rPr lang="de-AT" sz="1200" dirty="0" err="1">
                <a:solidFill>
                  <a:prstClr val="black"/>
                </a:solidFill>
                <a:latin typeface="Arial" charset="0"/>
                <a:cs typeface="Arial" charset="0"/>
                <a:hlinkClick r:id="rId4"/>
              </a:rPr>
              <a:t>buckshot</a:t>
            </a:r>
            <a:r>
              <a:rPr lang="de-AT" sz="1200" dirty="0">
                <a:solidFill>
                  <a:prstClr val="black"/>
                </a:solidFill>
                <a:latin typeface="Arial" charset="0"/>
                <a:cs typeface="Arial" charset="0"/>
                <a:hlinkClick r:id="rId4"/>
              </a:rPr>
              <a:t>” </a:t>
            </a:r>
            <a:r>
              <a:rPr lang="de-AT" sz="1200" dirty="0" err="1">
                <a:solidFill>
                  <a:prstClr val="black"/>
                </a:solidFill>
                <a:latin typeface="Arial" charset="0"/>
                <a:cs typeface="Arial" charset="0"/>
                <a:hlinkClick r:id="rId4"/>
              </a:rPr>
              <a:t>isn’t</a:t>
            </a:r>
            <a:r>
              <a:rPr lang="de-AT" sz="1200" dirty="0">
                <a:solidFill>
                  <a:prstClr val="black"/>
                </a:solidFill>
                <a:latin typeface="Arial" charset="0"/>
                <a:cs typeface="Arial" charset="0"/>
                <a:hlinkClick r:id="rId4"/>
              </a:rPr>
              <a:t> </a:t>
            </a:r>
            <a:r>
              <a:rPr lang="de-AT" sz="1200" dirty="0" err="1">
                <a:solidFill>
                  <a:prstClr val="black"/>
                </a:solidFill>
                <a:latin typeface="Arial" charset="0"/>
                <a:cs typeface="Arial" charset="0"/>
                <a:hlinkClick r:id="rId4"/>
              </a:rPr>
              <a:t>enough</a:t>
            </a:r>
            <a:r>
              <a:rPr lang="de-AT" sz="1200" dirty="0">
                <a:solidFill>
                  <a:prstClr val="black"/>
                </a:solidFill>
                <a:latin typeface="Arial" charset="0"/>
                <a:cs typeface="Arial" charset="0"/>
                <a:hlinkClick r:id="rId4"/>
              </a:rPr>
              <a:t> </a:t>
            </a:r>
            <a:r>
              <a:rPr lang="de-AT" sz="1200" dirty="0" err="1">
                <a:solidFill>
                  <a:prstClr val="black"/>
                </a:solidFill>
                <a:latin typeface="Arial" charset="0"/>
                <a:cs typeface="Arial" charset="0"/>
                <a:hlinkClick r:id="rId4"/>
              </a:rPr>
              <a:t>to</a:t>
            </a:r>
            <a:r>
              <a:rPr lang="de-AT" sz="1200" dirty="0">
                <a:solidFill>
                  <a:prstClr val="black"/>
                </a:solidFill>
                <a:latin typeface="Arial" charset="0"/>
                <a:cs typeface="Arial" charset="0"/>
                <a:hlinkClick r:id="rId4"/>
              </a:rPr>
              <a:t> fix </a:t>
            </a:r>
            <a:r>
              <a:rPr lang="de-AT" sz="1200" dirty="0" err="1">
                <a:solidFill>
                  <a:prstClr val="black"/>
                </a:solidFill>
                <a:latin typeface="Arial" charset="0"/>
                <a:cs typeface="Arial" charset="0"/>
                <a:hlinkClick r:id="rId4"/>
              </a:rPr>
              <a:t>the</a:t>
            </a:r>
            <a:r>
              <a:rPr lang="de-AT" sz="1200" dirty="0">
                <a:solidFill>
                  <a:prstClr val="black"/>
                </a:solidFill>
                <a:latin typeface="Arial" charset="0"/>
                <a:cs typeface="Arial" charset="0"/>
                <a:hlinkClick r:id="rId4"/>
              </a:rPr>
              <a:t> </a:t>
            </a:r>
            <a:r>
              <a:rPr lang="de-AT" sz="1200" dirty="0" err="1">
                <a:solidFill>
                  <a:prstClr val="black"/>
                </a:solidFill>
                <a:latin typeface="Arial" charset="0"/>
                <a:cs typeface="Arial" charset="0"/>
                <a:hlinkClick r:id="rId4"/>
              </a:rPr>
              <a:t>climate</a:t>
            </a:r>
            <a:br>
              <a:rPr lang="de-AT" sz="1200" dirty="0">
                <a:solidFill>
                  <a:prstClr val="black"/>
                </a:solidFill>
                <a:latin typeface="Arial" charset="0"/>
                <a:cs typeface="Arial" charset="0"/>
              </a:rPr>
            </a:br>
            <a:r>
              <a:rPr lang="de-AT" sz="1200" dirty="0">
                <a:solidFill>
                  <a:prstClr val="black"/>
                </a:solidFill>
                <a:latin typeface="Arial" charset="0"/>
                <a:cs typeface="Arial" charset="0"/>
              </a:rPr>
              <a:t>Dawn </a:t>
            </a:r>
            <a:r>
              <a:rPr lang="de-AT" sz="1200" dirty="0" err="1">
                <a:solidFill>
                  <a:prstClr val="black"/>
                </a:solidFill>
                <a:latin typeface="Arial" charset="0"/>
                <a:cs typeface="Arial" charset="0"/>
              </a:rPr>
              <a:t>Stover</a:t>
            </a:r>
            <a:br>
              <a:rPr lang="de-AT" sz="1200" dirty="0">
                <a:solidFill>
                  <a:prstClr val="black"/>
                </a:solidFill>
                <a:latin typeface="Arial" charset="0"/>
                <a:cs typeface="Arial" charset="0"/>
              </a:rPr>
            </a:br>
            <a:br>
              <a:rPr lang="de-AT" sz="1200" dirty="0">
                <a:solidFill>
                  <a:prstClr val="black"/>
                </a:solidFill>
                <a:latin typeface="Arial" charset="0"/>
                <a:cs typeface="Arial" charset="0"/>
              </a:rPr>
            </a:br>
            <a:r>
              <a:rPr lang="de-AT" sz="1200" dirty="0">
                <a:solidFill>
                  <a:prstClr val="black"/>
                </a:solidFill>
                <a:latin typeface="Arial" charset="0"/>
                <a:cs typeface="Arial" charset="0"/>
                <a:hlinkClick r:id="rId5"/>
              </a:rPr>
              <a:t>The </a:t>
            </a:r>
            <a:r>
              <a:rPr lang="de-AT" sz="1200" dirty="0" err="1">
                <a:solidFill>
                  <a:prstClr val="black"/>
                </a:solidFill>
                <a:latin typeface="Arial" charset="0"/>
                <a:cs typeface="Arial" charset="0"/>
                <a:hlinkClick r:id="rId5"/>
              </a:rPr>
              <a:t>trouble</a:t>
            </a:r>
            <a:r>
              <a:rPr lang="de-AT" sz="1200" dirty="0">
                <a:solidFill>
                  <a:prstClr val="black"/>
                </a:solidFill>
                <a:latin typeface="Arial" charset="0"/>
                <a:cs typeface="Arial" charset="0"/>
                <a:hlinkClick r:id="rId5"/>
              </a:rPr>
              <a:t> </a:t>
            </a:r>
            <a:r>
              <a:rPr lang="de-AT" sz="1200" dirty="0" err="1">
                <a:solidFill>
                  <a:prstClr val="black"/>
                </a:solidFill>
                <a:latin typeface="Arial" charset="0"/>
                <a:cs typeface="Arial" charset="0"/>
                <a:hlinkClick r:id="rId5"/>
              </a:rPr>
              <a:t>with</a:t>
            </a:r>
            <a:r>
              <a:rPr lang="de-AT" sz="1200" dirty="0">
                <a:solidFill>
                  <a:prstClr val="black"/>
                </a:solidFill>
                <a:latin typeface="Arial" charset="0"/>
                <a:cs typeface="Arial" charset="0"/>
                <a:hlinkClick r:id="rId5"/>
              </a:rPr>
              <a:t> </a:t>
            </a:r>
            <a:r>
              <a:rPr lang="de-AT" sz="1200" dirty="0" err="1">
                <a:solidFill>
                  <a:prstClr val="black"/>
                </a:solidFill>
                <a:latin typeface="Arial" charset="0"/>
                <a:cs typeface="Arial" charset="0"/>
                <a:hlinkClick r:id="rId5"/>
              </a:rPr>
              <a:t>geoengineers</a:t>
            </a:r>
            <a:r>
              <a:rPr lang="de-AT" sz="1200" dirty="0">
                <a:solidFill>
                  <a:prstClr val="black"/>
                </a:solidFill>
                <a:latin typeface="Arial" charset="0"/>
                <a:cs typeface="Arial" charset="0"/>
                <a:hlinkClick r:id="rId5"/>
              </a:rPr>
              <a:t> </a:t>
            </a:r>
            <a:r>
              <a:rPr lang="de-AT" sz="1200" dirty="0" err="1">
                <a:solidFill>
                  <a:prstClr val="black"/>
                </a:solidFill>
                <a:latin typeface="Arial" charset="0"/>
                <a:cs typeface="Arial" charset="0"/>
                <a:hlinkClick r:id="rId5"/>
              </a:rPr>
              <a:t>hacking</a:t>
            </a:r>
            <a:r>
              <a:rPr lang="de-AT" sz="1200" dirty="0">
                <a:solidFill>
                  <a:prstClr val="black"/>
                </a:solidFill>
                <a:latin typeface="Arial" charset="0"/>
                <a:cs typeface="Arial" charset="0"/>
                <a:hlinkClick r:id="rId5"/>
              </a:rPr>
              <a:t> </a:t>
            </a:r>
            <a:r>
              <a:rPr lang="de-AT" sz="1200" dirty="0" err="1">
                <a:solidFill>
                  <a:prstClr val="black"/>
                </a:solidFill>
                <a:latin typeface="Arial" charset="0"/>
                <a:cs typeface="Arial" charset="0"/>
                <a:hlinkClick r:id="rId5"/>
              </a:rPr>
              <a:t>the</a:t>
            </a:r>
            <a:r>
              <a:rPr lang="de-AT" sz="1200" dirty="0">
                <a:solidFill>
                  <a:prstClr val="black"/>
                </a:solidFill>
                <a:latin typeface="Arial" charset="0"/>
                <a:cs typeface="Arial" charset="0"/>
                <a:hlinkClick r:id="rId5"/>
              </a:rPr>
              <a:t> planet</a:t>
            </a:r>
            <a:br>
              <a:rPr lang="de-AT" sz="1200" dirty="0">
                <a:solidFill>
                  <a:prstClr val="black"/>
                </a:solidFill>
                <a:latin typeface="Arial" charset="0"/>
                <a:cs typeface="Arial" charset="0"/>
              </a:rPr>
            </a:br>
            <a:r>
              <a:rPr lang="de-AT" sz="1200" dirty="0">
                <a:solidFill>
                  <a:prstClr val="black"/>
                </a:solidFill>
                <a:latin typeface="Arial" charset="0"/>
                <a:cs typeface="Arial" charset="0"/>
              </a:rPr>
              <a:t>Science </a:t>
            </a:r>
            <a:r>
              <a:rPr lang="de-AT" sz="1200" dirty="0" err="1">
                <a:solidFill>
                  <a:prstClr val="black"/>
                </a:solidFill>
                <a:latin typeface="Arial" charset="0"/>
                <a:cs typeface="Arial" charset="0"/>
              </a:rPr>
              <a:t>and</a:t>
            </a:r>
            <a:r>
              <a:rPr lang="de-AT" sz="1200" dirty="0">
                <a:solidFill>
                  <a:prstClr val="black"/>
                </a:solidFill>
                <a:latin typeface="Arial" charset="0"/>
                <a:cs typeface="Arial" charset="0"/>
              </a:rPr>
              <a:t> Security Board </a:t>
            </a:r>
            <a:r>
              <a:rPr lang="de-AT" sz="1200" dirty="0" err="1">
                <a:solidFill>
                  <a:prstClr val="black"/>
                </a:solidFill>
                <a:latin typeface="Arial" charset="0"/>
                <a:cs typeface="Arial" charset="0"/>
              </a:rPr>
              <a:t>member</a:t>
            </a:r>
            <a:r>
              <a:rPr lang="de-AT" sz="1200" dirty="0">
                <a:solidFill>
                  <a:prstClr val="black"/>
                </a:solidFill>
                <a:latin typeface="Arial" charset="0"/>
                <a:cs typeface="Arial" charset="0"/>
              </a:rPr>
              <a:t> Raymond </a:t>
            </a:r>
            <a:r>
              <a:rPr lang="de-AT" sz="1200" dirty="0" err="1">
                <a:solidFill>
                  <a:prstClr val="black"/>
                </a:solidFill>
                <a:latin typeface="Arial" charset="0"/>
                <a:cs typeface="Arial" charset="0"/>
              </a:rPr>
              <a:t>Pierrehumbert</a:t>
            </a:r>
            <a:endParaRPr lang="de-AT" sz="1200" dirty="0">
              <a:solidFill>
                <a:prstClr val="black"/>
              </a:solidFill>
              <a:latin typeface="Arial" charset="0"/>
              <a:cs typeface="Arial" charset="0"/>
            </a:endParaRPr>
          </a:p>
          <a:p>
            <a:pPr marL="190800" lvl="0" indent="-189000" defTabSz="685800">
              <a:lnSpc>
                <a:spcPct val="110000"/>
              </a:lnSpc>
              <a:spcBef>
                <a:spcPts val="750"/>
              </a:spcBef>
              <a:buClr>
                <a:srgbClr val="008080"/>
              </a:buClr>
              <a:buSzPct val="85000"/>
              <a:buFont typeface="Wingdings" panose="05000000000000000000" pitchFamily="2" charset="2"/>
              <a:buChar char="l"/>
            </a:pPr>
            <a:r>
              <a:rPr lang="de-AT" sz="1200" dirty="0" err="1">
                <a:solidFill>
                  <a:prstClr val="black"/>
                </a:solidFill>
                <a:latin typeface="Arial" charset="0"/>
                <a:cs typeface="Arial" charset="0"/>
                <a:hlinkClick r:id="rId6"/>
              </a:rPr>
              <a:t>Why</a:t>
            </a:r>
            <a:r>
              <a:rPr lang="de-AT" sz="1200" dirty="0">
                <a:solidFill>
                  <a:prstClr val="black"/>
                </a:solidFill>
                <a:latin typeface="Arial" charset="0"/>
                <a:cs typeface="Arial" charset="0"/>
                <a:hlinkClick r:id="rId6"/>
              </a:rPr>
              <a:t> </a:t>
            </a:r>
            <a:r>
              <a:rPr lang="de-AT" sz="1200" dirty="0" err="1">
                <a:solidFill>
                  <a:prstClr val="black"/>
                </a:solidFill>
                <a:latin typeface="Arial" charset="0"/>
                <a:cs typeface="Arial" charset="0"/>
                <a:hlinkClick r:id="rId6"/>
              </a:rPr>
              <a:t>carbon</a:t>
            </a:r>
            <a:r>
              <a:rPr lang="de-AT" sz="1200" dirty="0">
                <a:solidFill>
                  <a:prstClr val="black"/>
                </a:solidFill>
                <a:latin typeface="Arial" charset="0"/>
                <a:cs typeface="Arial" charset="0"/>
                <a:hlinkClick r:id="rId6"/>
              </a:rPr>
              <a:t> </a:t>
            </a:r>
            <a:r>
              <a:rPr lang="de-AT" sz="1200" dirty="0" err="1">
                <a:solidFill>
                  <a:prstClr val="black"/>
                </a:solidFill>
                <a:latin typeface="Arial" charset="0"/>
                <a:cs typeface="Arial" charset="0"/>
                <a:hlinkClick r:id="rId6"/>
              </a:rPr>
              <a:t>capture</a:t>
            </a:r>
            <a:r>
              <a:rPr lang="de-AT" sz="1200" dirty="0">
                <a:solidFill>
                  <a:prstClr val="black"/>
                </a:solidFill>
                <a:latin typeface="Arial" charset="0"/>
                <a:cs typeface="Arial" charset="0"/>
                <a:hlinkClick r:id="rId6"/>
              </a:rPr>
              <a:t> </a:t>
            </a:r>
            <a:r>
              <a:rPr lang="de-AT" sz="1200" dirty="0" err="1">
                <a:solidFill>
                  <a:prstClr val="black"/>
                </a:solidFill>
                <a:latin typeface="Arial" charset="0"/>
                <a:cs typeface="Arial" charset="0"/>
                <a:hlinkClick r:id="rId6"/>
              </a:rPr>
              <a:t>is</a:t>
            </a:r>
            <a:r>
              <a:rPr lang="de-AT" sz="1200" dirty="0">
                <a:solidFill>
                  <a:prstClr val="black"/>
                </a:solidFill>
                <a:latin typeface="Arial" charset="0"/>
                <a:cs typeface="Arial" charset="0"/>
                <a:hlinkClick r:id="rId6"/>
              </a:rPr>
              <a:t> </a:t>
            </a:r>
            <a:r>
              <a:rPr lang="de-AT" sz="1200" dirty="0" err="1">
                <a:solidFill>
                  <a:prstClr val="black"/>
                </a:solidFill>
                <a:latin typeface="Arial" charset="0"/>
                <a:cs typeface="Arial" charset="0"/>
                <a:hlinkClick r:id="rId6"/>
              </a:rPr>
              <a:t>no</a:t>
            </a:r>
            <a:r>
              <a:rPr lang="de-AT" sz="1200" dirty="0">
                <a:solidFill>
                  <a:prstClr val="black"/>
                </a:solidFill>
                <a:latin typeface="Arial" charset="0"/>
                <a:cs typeface="Arial" charset="0"/>
                <a:hlinkClick r:id="rId6"/>
              </a:rPr>
              <a:t> </a:t>
            </a:r>
            <a:r>
              <a:rPr lang="de-AT" sz="1200" dirty="0" err="1">
                <a:solidFill>
                  <a:prstClr val="black"/>
                </a:solidFill>
                <a:latin typeface="Arial" charset="0"/>
                <a:cs typeface="Arial" charset="0"/>
                <a:hlinkClick r:id="rId6"/>
              </a:rPr>
              <a:t>panacea</a:t>
            </a:r>
            <a:br>
              <a:rPr lang="de-AT" sz="1200" dirty="0">
                <a:solidFill>
                  <a:prstClr val="black"/>
                </a:solidFill>
                <a:latin typeface="Arial" charset="0"/>
                <a:cs typeface="Arial" charset="0"/>
              </a:rPr>
            </a:br>
            <a:r>
              <a:rPr lang="de-AT" sz="1200" dirty="0">
                <a:solidFill>
                  <a:prstClr val="black"/>
                </a:solidFill>
                <a:latin typeface="Arial" charset="0"/>
                <a:cs typeface="Arial" charset="0"/>
              </a:rPr>
              <a:t>Andy </a:t>
            </a:r>
            <a:r>
              <a:rPr lang="de-AT" sz="1200" dirty="0" err="1">
                <a:solidFill>
                  <a:prstClr val="black"/>
                </a:solidFill>
                <a:latin typeface="Arial" charset="0"/>
                <a:cs typeface="Arial" charset="0"/>
              </a:rPr>
              <a:t>Skuce</a:t>
            </a:r>
            <a:r>
              <a:rPr lang="de-AT" sz="1200" dirty="0">
                <a:solidFill>
                  <a:prstClr val="black"/>
                </a:solidFill>
                <a:latin typeface="Arial" charset="0"/>
                <a:cs typeface="Arial" charset="0"/>
              </a:rPr>
              <a:t> </a:t>
            </a:r>
            <a:br>
              <a:rPr lang="de-AT" sz="1200" dirty="0">
                <a:solidFill>
                  <a:prstClr val="black"/>
                </a:solidFill>
                <a:latin typeface="Arial" charset="0"/>
                <a:cs typeface="Arial" charset="0"/>
              </a:rPr>
            </a:br>
            <a:br>
              <a:rPr lang="de-AT" sz="1200" dirty="0">
                <a:solidFill>
                  <a:prstClr val="black"/>
                </a:solidFill>
                <a:latin typeface="Arial" charset="0"/>
                <a:cs typeface="Arial" charset="0"/>
              </a:rPr>
            </a:br>
            <a:r>
              <a:rPr lang="de-AT" sz="1200" dirty="0" err="1">
                <a:solidFill>
                  <a:prstClr val="black"/>
                </a:solidFill>
                <a:latin typeface="Arial" charset="0"/>
                <a:cs typeface="Arial" charset="0"/>
                <a:hlinkClick r:id="rId7"/>
              </a:rPr>
              <a:t>Is</a:t>
            </a:r>
            <a:r>
              <a:rPr lang="de-AT" sz="1200" dirty="0">
                <a:solidFill>
                  <a:prstClr val="black"/>
                </a:solidFill>
                <a:latin typeface="Arial" charset="0"/>
                <a:cs typeface="Arial" charset="0"/>
                <a:hlinkClick r:id="rId7"/>
              </a:rPr>
              <a:t> </a:t>
            </a:r>
            <a:r>
              <a:rPr lang="de-AT" sz="1200" dirty="0" err="1">
                <a:solidFill>
                  <a:prstClr val="black"/>
                </a:solidFill>
                <a:latin typeface="Arial" charset="0"/>
                <a:cs typeface="Arial" charset="0"/>
                <a:hlinkClick r:id="rId7"/>
              </a:rPr>
              <a:t>stratospheric</a:t>
            </a:r>
            <a:r>
              <a:rPr lang="de-AT" sz="1200" dirty="0">
                <a:solidFill>
                  <a:prstClr val="black"/>
                </a:solidFill>
                <a:latin typeface="Arial" charset="0"/>
                <a:cs typeface="Arial" charset="0"/>
                <a:hlinkClick r:id="rId7"/>
              </a:rPr>
              <a:t> </a:t>
            </a:r>
            <a:r>
              <a:rPr lang="de-AT" sz="1200" dirty="0" err="1">
                <a:solidFill>
                  <a:prstClr val="black"/>
                </a:solidFill>
                <a:latin typeface="Arial" charset="0"/>
                <a:cs typeface="Arial" charset="0"/>
                <a:hlinkClick r:id="rId7"/>
              </a:rPr>
              <a:t>geoengineering</a:t>
            </a:r>
            <a:r>
              <a:rPr lang="de-AT" sz="1200" dirty="0">
                <a:solidFill>
                  <a:prstClr val="black"/>
                </a:solidFill>
                <a:latin typeface="Arial" charset="0"/>
                <a:cs typeface="Arial" charset="0"/>
                <a:hlinkClick r:id="rId7"/>
              </a:rPr>
              <a:t> </a:t>
            </a:r>
            <a:r>
              <a:rPr lang="de-AT" sz="1200" dirty="0" err="1">
                <a:solidFill>
                  <a:prstClr val="black"/>
                </a:solidFill>
                <a:latin typeface="Arial" charset="0"/>
                <a:cs typeface="Arial" charset="0"/>
                <a:hlinkClick r:id="rId7"/>
              </a:rPr>
              <a:t>worth</a:t>
            </a:r>
            <a:r>
              <a:rPr lang="de-AT" sz="1200" dirty="0">
                <a:solidFill>
                  <a:prstClr val="black"/>
                </a:solidFill>
                <a:latin typeface="Arial" charset="0"/>
                <a:cs typeface="Arial" charset="0"/>
                <a:hlinkClick r:id="rId7"/>
              </a:rPr>
              <a:t> </a:t>
            </a:r>
            <a:r>
              <a:rPr lang="de-AT" sz="1200" dirty="0" err="1">
                <a:solidFill>
                  <a:prstClr val="black"/>
                </a:solidFill>
                <a:latin typeface="Arial" charset="0"/>
                <a:cs typeface="Arial" charset="0"/>
                <a:hlinkClick r:id="rId7"/>
              </a:rPr>
              <a:t>the</a:t>
            </a:r>
            <a:r>
              <a:rPr lang="de-AT" sz="1200" dirty="0">
                <a:solidFill>
                  <a:prstClr val="black"/>
                </a:solidFill>
                <a:latin typeface="Arial" charset="0"/>
                <a:cs typeface="Arial" charset="0"/>
                <a:hlinkClick r:id="rId7"/>
              </a:rPr>
              <a:t> </a:t>
            </a:r>
            <a:r>
              <a:rPr lang="de-AT" sz="1200" dirty="0" err="1">
                <a:solidFill>
                  <a:prstClr val="black"/>
                </a:solidFill>
                <a:latin typeface="Arial" charset="0"/>
                <a:cs typeface="Arial" charset="0"/>
                <a:hlinkClick r:id="rId7"/>
              </a:rPr>
              <a:t>risk</a:t>
            </a:r>
            <a:r>
              <a:rPr lang="de-AT" sz="1200" dirty="0">
                <a:solidFill>
                  <a:prstClr val="black"/>
                </a:solidFill>
                <a:latin typeface="Arial" charset="0"/>
                <a:cs typeface="Arial" charset="0"/>
                <a:hlinkClick r:id="rId7"/>
              </a:rPr>
              <a:t>?</a:t>
            </a:r>
            <a:br>
              <a:rPr lang="de-AT" sz="1200" dirty="0">
                <a:solidFill>
                  <a:prstClr val="black"/>
                </a:solidFill>
                <a:latin typeface="Arial" charset="0"/>
                <a:cs typeface="Arial" charset="0"/>
              </a:rPr>
            </a:br>
            <a:r>
              <a:rPr lang="de-AT" sz="1200" dirty="0">
                <a:solidFill>
                  <a:prstClr val="black"/>
                </a:solidFill>
                <a:latin typeface="Arial" charset="0"/>
                <a:cs typeface="Arial" charset="0"/>
              </a:rPr>
              <a:t>Seth Baum</a:t>
            </a:r>
            <a:br>
              <a:rPr lang="de-AT" sz="1200" dirty="0">
                <a:solidFill>
                  <a:prstClr val="black"/>
                </a:solidFill>
                <a:latin typeface="Arial" charset="0"/>
                <a:cs typeface="Arial" charset="0"/>
              </a:rPr>
            </a:br>
            <a:br>
              <a:rPr lang="de-AT" sz="1200" dirty="0">
                <a:solidFill>
                  <a:prstClr val="black"/>
                </a:solidFill>
                <a:latin typeface="Arial" charset="0"/>
                <a:cs typeface="Arial" charset="0"/>
              </a:rPr>
            </a:br>
            <a:r>
              <a:rPr lang="de-AT" sz="1200" dirty="0" err="1">
                <a:solidFill>
                  <a:prstClr val="black"/>
                </a:solidFill>
                <a:latin typeface="Arial" charset="0"/>
                <a:cs typeface="Arial" charset="0"/>
                <a:hlinkClick r:id="rId8"/>
              </a:rPr>
              <a:t>Climate</a:t>
            </a:r>
            <a:r>
              <a:rPr lang="de-AT" sz="1200" dirty="0">
                <a:solidFill>
                  <a:prstClr val="black"/>
                </a:solidFill>
                <a:latin typeface="Arial" charset="0"/>
                <a:cs typeface="Arial" charset="0"/>
                <a:hlinkClick r:id="rId8"/>
              </a:rPr>
              <a:t> </a:t>
            </a:r>
            <a:r>
              <a:rPr lang="de-AT" sz="1200" dirty="0" err="1">
                <a:solidFill>
                  <a:prstClr val="black"/>
                </a:solidFill>
                <a:latin typeface="Arial" charset="0"/>
                <a:cs typeface="Arial" charset="0"/>
                <a:hlinkClick r:id="rId8"/>
              </a:rPr>
              <a:t>report</a:t>
            </a:r>
            <a:r>
              <a:rPr lang="de-AT" sz="1200" dirty="0">
                <a:solidFill>
                  <a:prstClr val="black"/>
                </a:solidFill>
                <a:latin typeface="Arial" charset="0"/>
                <a:cs typeface="Arial" charset="0"/>
                <a:hlinkClick r:id="rId8"/>
              </a:rPr>
              <a:t> </a:t>
            </a:r>
            <a:r>
              <a:rPr lang="de-AT" sz="1200" dirty="0" err="1">
                <a:solidFill>
                  <a:prstClr val="black"/>
                </a:solidFill>
                <a:latin typeface="Arial" charset="0"/>
                <a:cs typeface="Arial" charset="0"/>
                <a:hlinkClick r:id="rId8"/>
              </a:rPr>
              <a:t>understates</a:t>
            </a:r>
            <a:r>
              <a:rPr lang="de-AT" sz="1200" dirty="0">
                <a:solidFill>
                  <a:prstClr val="black"/>
                </a:solidFill>
                <a:latin typeface="Arial" charset="0"/>
                <a:cs typeface="Arial" charset="0"/>
                <a:hlinkClick r:id="rId8"/>
              </a:rPr>
              <a:t> </a:t>
            </a:r>
            <a:r>
              <a:rPr lang="de-AT" sz="1200" dirty="0" err="1">
                <a:solidFill>
                  <a:prstClr val="black"/>
                </a:solidFill>
                <a:latin typeface="Arial" charset="0"/>
                <a:cs typeface="Arial" charset="0"/>
                <a:hlinkClick r:id="rId8"/>
              </a:rPr>
              <a:t>threat</a:t>
            </a:r>
            <a:br>
              <a:rPr lang="de-AT" sz="1200" dirty="0">
                <a:solidFill>
                  <a:prstClr val="black"/>
                </a:solidFill>
                <a:latin typeface="Arial" charset="0"/>
                <a:cs typeface="Arial" charset="0"/>
              </a:rPr>
            </a:br>
            <a:r>
              <a:rPr lang="de-AT" sz="1200" dirty="0">
                <a:solidFill>
                  <a:prstClr val="black"/>
                </a:solidFill>
                <a:latin typeface="Arial" charset="0"/>
                <a:cs typeface="Arial" charset="0"/>
              </a:rPr>
              <a:t>Mario Molina, </a:t>
            </a:r>
            <a:r>
              <a:rPr lang="de-AT" sz="1200" dirty="0" err="1">
                <a:solidFill>
                  <a:prstClr val="black"/>
                </a:solidFill>
                <a:latin typeface="Arial" charset="0"/>
                <a:cs typeface="Arial" charset="0"/>
              </a:rPr>
              <a:t>Veerabhadran</a:t>
            </a:r>
            <a:r>
              <a:rPr lang="de-AT" sz="1200" dirty="0">
                <a:solidFill>
                  <a:prstClr val="black"/>
                </a:solidFill>
                <a:latin typeface="Arial" charset="0"/>
                <a:cs typeface="Arial" charset="0"/>
              </a:rPr>
              <a:t> Ramanathan, </a:t>
            </a:r>
            <a:r>
              <a:rPr lang="de-AT" sz="1200" dirty="0" err="1">
                <a:solidFill>
                  <a:prstClr val="black"/>
                </a:solidFill>
                <a:latin typeface="Arial" charset="0"/>
                <a:cs typeface="Arial" charset="0"/>
              </a:rPr>
              <a:t>Durwood</a:t>
            </a:r>
            <a:r>
              <a:rPr lang="de-AT" sz="1200" dirty="0">
                <a:solidFill>
                  <a:prstClr val="black"/>
                </a:solidFill>
                <a:latin typeface="Arial" charset="0"/>
                <a:cs typeface="Arial" charset="0"/>
              </a:rPr>
              <a:t> </a:t>
            </a:r>
            <a:r>
              <a:rPr lang="de-AT" sz="1200" dirty="0" err="1">
                <a:solidFill>
                  <a:prstClr val="black"/>
                </a:solidFill>
                <a:latin typeface="Arial" charset="0"/>
                <a:cs typeface="Arial" charset="0"/>
              </a:rPr>
              <a:t>Zaelke</a:t>
            </a:r>
            <a:endParaRPr lang="de-AT" sz="1200" dirty="0">
              <a:solidFill>
                <a:prstClr val="black"/>
              </a:solidFill>
              <a:latin typeface="Arial" charset="0"/>
              <a:cs typeface="Arial" charset="0"/>
            </a:endParaRPr>
          </a:p>
          <a:p>
            <a:pPr marL="0" indent="0">
              <a:buNone/>
            </a:pPr>
            <a:endParaRPr lang="de-AT" dirty="0"/>
          </a:p>
        </p:txBody>
      </p:sp>
    </p:spTree>
    <p:extLst>
      <p:ext uri="{BB962C8B-B14F-4D97-AF65-F5344CB8AC3E}">
        <p14:creationId xmlns:p14="http://schemas.microsoft.com/office/powerpoint/2010/main" val="573027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Erreichen der Klimaziele (6)?</a:t>
            </a:r>
          </a:p>
        </p:txBody>
      </p:sp>
      <p:sp>
        <p:nvSpPr>
          <p:cNvPr id="3" name="Inhaltsplatzhalter 2"/>
          <p:cNvSpPr>
            <a:spLocks noGrp="1"/>
          </p:cNvSpPr>
          <p:nvPr>
            <p:ph idx="1"/>
          </p:nvPr>
        </p:nvSpPr>
        <p:spPr/>
        <p:txBody>
          <a:bodyPr>
            <a:normAutofit fontScale="62500" lnSpcReduction="20000"/>
          </a:bodyPr>
          <a:lstStyle/>
          <a:p>
            <a:pPr marL="0" indent="0">
              <a:buNone/>
            </a:pPr>
            <a:r>
              <a:rPr lang="en-GB" b="1" dirty="0"/>
              <a:t>UN Efforts at Climate </a:t>
            </a:r>
            <a:r>
              <a:rPr lang="en-GB" b="1" dirty="0" err="1"/>
              <a:t>Geoengineering</a:t>
            </a:r>
            <a:r>
              <a:rPr lang="en-GB" b="1" dirty="0"/>
              <a:t> Governance</a:t>
            </a:r>
          </a:p>
          <a:p>
            <a:r>
              <a:rPr lang="en-GB" dirty="0"/>
              <a:t>At the UN Environment Assembly (UNEA) Switzerland, along with other 11 countries, submitted a draft resolution in March 2019 mandating a report on the state of research, risks, and possible governance options related to </a:t>
            </a:r>
            <a:r>
              <a:rPr lang="en-GB" dirty="0" err="1"/>
              <a:t>geoengineering</a:t>
            </a:r>
            <a:r>
              <a:rPr lang="en-GB" dirty="0"/>
              <a:t> options.</a:t>
            </a:r>
          </a:p>
          <a:p>
            <a:r>
              <a:rPr lang="en-GB" dirty="0"/>
              <a:t>After nearly two weeks of controversial negotiations, the Swiss government withdrew the resolution, as no ground for consensus could be reached, despite intense efforts.</a:t>
            </a:r>
          </a:p>
          <a:p>
            <a:r>
              <a:rPr lang="en-GB" dirty="0"/>
              <a:t>This unfortunate outcome demonstrates how much the governments pushing for both </a:t>
            </a:r>
            <a:r>
              <a:rPr lang="en-GB" dirty="0" err="1"/>
              <a:t>geoengineering</a:t>
            </a:r>
            <a:r>
              <a:rPr lang="en-GB" dirty="0"/>
              <a:t> research and projects in the interests of fossil industry (in particular US and Saudi Arabia) will balk at increased oversight and regulation.</a:t>
            </a:r>
          </a:p>
          <a:p>
            <a:r>
              <a:rPr lang="en-GB" dirty="0"/>
              <a:t>This should be a wake-up call to those who assume big emitters and oil producers will readily embrace responsible governance of these technologies if it interferes with business as usual (</a:t>
            </a:r>
            <a:r>
              <a:rPr lang="en-GB" dirty="0" err="1"/>
              <a:t>Carrol</a:t>
            </a:r>
            <a:r>
              <a:rPr lang="en-GB" dirty="0"/>
              <a:t> </a:t>
            </a:r>
            <a:r>
              <a:rPr lang="en-GB" dirty="0" err="1"/>
              <a:t>Muffett</a:t>
            </a:r>
            <a:r>
              <a:rPr lang="en-GB" dirty="0"/>
              <a:t>, President of the </a:t>
            </a:r>
            <a:r>
              <a:rPr lang="en-GB" dirty="0" err="1"/>
              <a:t>Center</a:t>
            </a:r>
            <a:r>
              <a:rPr lang="en-GB" dirty="0"/>
              <a:t> for International Environmental Law (CIEL).</a:t>
            </a:r>
          </a:p>
          <a:p>
            <a:pPr marL="0" indent="0">
              <a:buNone/>
            </a:pPr>
            <a:endParaRPr lang="de-AT" dirty="0"/>
          </a:p>
        </p:txBody>
      </p:sp>
    </p:spTree>
    <p:extLst>
      <p:ext uri="{BB962C8B-B14F-4D97-AF65-F5344CB8AC3E}">
        <p14:creationId xmlns:p14="http://schemas.microsoft.com/office/powerpoint/2010/main" val="1368397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Four</a:t>
            </a:r>
            <a:r>
              <a:rPr lang="de-DE" dirty="0"/>
              <a:t> global </a:t>
            </a:r>
            <a:r>
              <a:rPr lang="de-DE" dirty="0" err="1"/>
              <a:t>threats</a:t>
            </a:r>
            <a:r>
              <a:rPr lang="de-DE" dirty="0"/>
              <a:t> of </a:t>
            </a:r>
            <a:r>
              <a:rPr lang="de-DE" dirty="0" err="1"/>
              <a:t>climate</a:t>
            </a:r>
            <a:r>
              <a:rPr lang="de-DE" dirty="0"/>
              <a:t> </a:t>
            </a:r>
            <a:r>
              <a:rPr lang="de-DE" dirty="0" err="1"/>
              <a:t>change</a:t>
            </a:r>
            <a:endParaRPr lang="de-AT" dirty="0"/>
          </a:p>
        </p:txBody>
      </p:sp>
      <p:sp>
        <p:nvSpPr>
          <p:cNvPr id="3" name="Inhaltsplatzhalter 2"/>
          <p:cNvSpPr>
            <a:spLocks noGrp="1"/>
          </p:cNvSpPr>
          <p:nvPr>
            <p:ph idx="1"/>
          </p:nvPr>
        </p:nvSpPr>
        <p:spPr/>
        <p:txBody>
          <a:bodyPr/>
          <a:lstStyle/>
          <a:p>
            <a:pPr>
              <a:spcAft>
                <a:spcPts val="1200"/>
              </a:spcAft>
              <a:buFont typeface="Wingdings" pitchFamily="2" charset="2"/>
              <a:buChar char="Ø"/>
            </a:pPr>
            <a:r>
              <a:rPr lang="en-US" dirty="0"/>
              <a:t>Nexus:  food security, mitigation</a:t>
            </a:r>
          </a:p>
          <a:p>
            <a:pPr>
              <a:spcAft>
                <a:spcPts val="1200"/>
              </a:spcAft>
              <a:buFont typeface="Wingdings" pitchFamily="2" charset="2"/>
              <a:buChar char="Ø"/>
            </a:pPr>
            <a:r>
              <a:rPr lang="en-US" dirty="0"/>
              <a:t>climate change as a stress/threat multiplier - migration</a:t>
            </a:r>
          </a:p>
          <a:p>
            <a:pPr>
              <a:spcAft>
                <a:spcPts val="1200"/>
              </a:spcAft>
              <a:buFont typeface="Wingdings" pitchFamily="2" charset="2"/>
              <a:buChar char="Ø"/>
            </a:pPr>
            <a:r>
              <a:rPr lang="en-US" dirty="0"/>
              <a:t>Sea level rise</a:t>
            </a:r>
          </a:p>
          <a:p>
            <a:pPr>
              <a:spcAft>
                <a:spcPts val="1200"/>
              </a:spcAft>
              <a:buFont typeface="Wingdings" pitchFamily="2" charset="2"/>
              <a:buChar char="Ø"/>
            </a:pPr>
            <a:r>
              <a:rPr lang="en-US" dirty="0"/>
              <a:t>Extinction of species</a:t>
            </a:r>
          </a:p>
          <a:p>
            <a:pPr marL="0" indent="0">
              <a:buNone/>
            </a:pPr>
            <a:endParaRPr lang="de-AT" dirty="0"/>
          </a:p>
        </p:txBody>
      </p:sp>
    </p:spTree>
    <p:extLst>
      <p:ext uri="{BB962C8B-B14F-4D97-AF65-F5344CB8AC3E}">
        <p14:creationId xmlns:p14="http://schemas.microsoft.com/office/powerpoint/2010/main" val="773965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Nexus:  food security, mitigation</a:t>
            </a:r>
            <a:br>
              <a:rPr lang="en-US"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46</a:t>
            </a:fld>
            <a:endParaRPr lang="de-DE" dirty="0"/>
          </a:p>
        </p:txBody>
      </p:sp>
      <p:sp>
        <p:nvSpPr>
          <p:cNvPr id="4" name="Textplatzhalter 3"/>
          <p:cNvSpPr>
            <a:spLocks noGrp="1"/>
          </p:cNvSpPr>
          <p:nvPr>
            <p:ph type="body" sz="quarter" idx="16"/>
          </p:nvPr>
        </p:nvSpPr>
        <p:spPr/>
        <p:txBody>
          <a:bodyPr/>
          <a:lstStyle/>
          <a:p>
            <a:pPr>
              <a:spcAft>
                <a:spcPts val="1200"/>
              </a:spcAft>
            </a:pPr>
            <a:r>
              <a:rPr lang="de-AT" dirty="0" err="1"/>
              <a:t>Mitigation</a:t>
            </a:r>
            <a:r>
              <a:rPr lang="de-AT" dirty="0"/>
              <a:t> </a:t>
            </a:r>
            <a:r>
              <a:rPr lang="de-AT" dirty="0" err="1"/>
              <a:t>through</a:t>
            </a:r>
            <a:r>
              <a:rPr lang="de-AT" dirty="0"/>
              <a:t> </a:t>
            </a:r>
            <a:r>
              <a:rPr lang="de-AT" dirty="0" err="1"/>
              <a:t>bioenergy</a:t>
            </a:r>
            <a:r>
              <a:rPr lang="de-AT" dirty="0"/>
              <a:t> </a:t>
            </a:r>
            <a:r>
              <a:rPr lang="de-AT" dirty="0" err="1"/>
              <a:t>deployment</a:t>
            </a:r>
            <a:r>
              <a:rPr lang="de-AT" dirty="0"/>
              <a:t> </a:t>
            </a:r>
            <a:r>
              <a:rPr lang="de-AT" dirty="0" err="1"/>
              <a:t>causes</a:t>
            </a:r>
            <a:r>
              <a:rPr lang="de-AT" dirty="0"/>
              <a:t> </a:t>
            </a:r>
            <a:r>
              <a:rPr lang="de-AT" dirty="0" err="1"/>
              <a:t>risks</a:t>
            </a:r>
            <a:r>
              <a:rPr lang="de-AT" dirty="0"/>
              <a:t> </a:t>
            </a:r>
            <a:r>
              <a:rPr lang="de-AT" dirty="0" err="1"/>
              <a:t>to</a:t>
            </a:r>
            <a:r>
              <a:rPr lang="de-AT" dirty="0"/>
              <a:t> </a:t>
            </a:r>
            <a:r>
              <a:rPr lang="de-AT" dirty="0" err="1"/>
              <a:t>food</a:t>
            </a:r>
            <a:r>
              <a:rPr lang="de-AT" dirty="0"/>
              <a:t> </a:t>
            </a:r>
            <a:r>
              <a:rPr lang="de-AT" dirty="0" err="1"/>
              <a:t>systems</a:t>
            </a:r>
            <a:r>
              <a:rPr lang="de-AT" dirty="0"/>
              <a:t>, </a:t>
            </a:r>
            <a:r>
              <a:rPr lang="de-AT" dirty="0" err="1"/>
              <a:t>terrestrial</a:t>
            </a:r>
            <a:r>
              <a:rPr lang="de-AT" dirty="0"/>
              <a:t> </a:t>
            </a:r>
            <a:r>
              <a:rPr lang="de-AT" dirty="0" err="1"/>
              <a:t>ecosystems</a:t>
            </a:r>
            <a:r>
              <a:rPr lang="de-AT" dirty="0"/>
              <a:t> and </a:t>
            </a:r>
            <a:r>
              <a:rPr lang="de-AT" dirty="0" err="1"/>
              <a:t>water</a:t>
            </a:r>
            <a:r>
              <a:rPr lang="de-AT" dirty="0"/>
              <a:t> </a:t>
            </a:r>
            <a:r>
              <a:rPr lang="de-AT" dirty="0" err="1"/>
              <a:t>scarcity</a:t>
            </a:r>
            <a:r>
              <a:rPr lang="de-AT" dirty="0"/>
              <a:t>;</a:t>
            </a:r>
          </a:p>
          <a:p>
            <a:pPr>
              <a:spcAft>
                <a:spcPts val="1200"/>
              </a:spcAft>
            </a:pPr>
            <a:r>
              <a:rPr lang="de-AT" dirty="0"/>
              <a:t>The </a:t>
            </a:r>
            <a:r>
              <a:rPr lang="de-AT" dirty="0" err="1"/>
              <a:t>actual</a:t>
            </a:r>
            <a:r>
              <a:rPr lang="de-AT" dirty="0"/>
              <a:t> </a:t>
            </a:r>
            <a:r>
              <a:rPr lang="de-AT" dirty="0" err="1"/>
              <a:t>risks</a:t>
            </a:r>
            <a:r>
              <a:rPr lang="de-AT" dirty="0"/>
              <a:t> </a:t>
            </a:r>
            <a:r>
              <a:rPr lang="de-AT" dirty="0" err="1"/>
              <a:t>depend</a:t>
            </a:r>
            <a:r>
              <a:rPr lang="de-AT" dirty="0"/>
              <a:t> </a:t>
            </a:r>
            <a:r>
              <a:rPr lang="de-AT" dirty="0" err="1"/>
              <a:t>significantly</a:t>
            </a:r>
            <a:r>
              <a:rPr lang="de-AT" dirty="0"/>
              <a:t> on </a:t>
            </a:r>
            <a:r>
              <a:rPr lang="de-AT" dirty="0" err="1"/>
              <a:t>the</a:t>
            </a:r>
            <a:r>
              <a:rPr lang="de-AT" dirty="0"/>
              <a:t> </a:t>
            </a:r>
            <a:r>
              <a:rPr lang="de-AT" dirty="0" err="1"/>
              <a:t>development</a:t>
            </a:r>
            <a:r>
              <a:rPr lang="de-AT" dirty="0"/>
              <a:t> </a:t>
            </a:r>
            <a:r>
              <a:rPr lang="de-AT" dirty="0" err="1"/>
              <a:t>pathway</a:t>
            </a:r>
            <a:r>
              <a:rPr lang="de-AT" dirty="0"/>
              <a:t> – </a:t>
            </a:r>
            <a:r>
              <a:rPr lang="de-AT" dirty="0" err="1"/>
              <a:t>the</a:t>
            </a:r>
            <a:r>
              <a:rPr lang="de-AT" dirty="0"/>
              <a:t> </a:t>
            </a:r>
            <a:r>
              <a:rPr lang="de-AT" dirty="0" err="1"/>
              <a:t>socio</a:t>
            </a:r>
            <a:r>
              <a:rPr lang="de-AT" dirty="0"/>
              <a:t> </a:t>
            </a:r>
            <a:r>
              <a:rPr lang="de-AT" dirty="0" err="1"/>
              <a:t>economic</a:t>
            </a:r>
            <a:r>
              <a:rPr lang="de-AT" dirty="0"/>
              <a:t> </a:t>
            </a:r>
            <a:r>
              <a:rPr lang="de-AT" dirty="0" err="1"/>
              <a:t>choices</a:t>
            </a:r>
            <a:r>
              <a:rPr lang="de-AT" dirty="0"/>
              <a:t> </a:t>
            </a:r>
            <a:r>
              <a:rPr lang="de-AT" dirty="0" err="1"/>
              <a:t>we</a:t>
            </a:r>
            <a:r>
              <a:rPr lang="de-AT" dirty="0"/>
              <a:t> </a:t>
            </a:r>
            <a:r>
              <a:rPr lang="de-AT" dirty="0" err="1"/>
              <a:t>make</a:t>
            </a:r>
            <a:r>
              <a:rPr lang="de-AT" dirty="0"/>
              <a:t> </a:t>
            </a:r>
            <a:r>
              <a:rPr lang="de-AT" dirty="0" err="1"/>
              <a:t>as</a:t>
            </a:r>
            <a:r>
              <a:rPr lang="de-AT" dirty="0"/>
              <a:t> </a:t>
            </a:r>
            <a:r>
              <a:rPr lang="de-AT" dirty="0" err="1"/>
              <a:t>well</a:t>
            </a:r>
            <a:r>
              <a:rPr lang="de-AT" dirty="0"/>
              <a:t> </a:t>
            </a:r>
            <a:r>
              <a:rPr lang="de-AT" dirty="0" err="1"/>
              <a:t>as</a:t>
            </a:r>
            <a:r>
              <a:rPr lang="de-AT" dirty="0"/>
              <a:t> on </a:t>
            </a:r>
            <a:r>
              <a:rPr lang="de-AT" dirty="0" err="1"/>
              <a:t>the</a:t>
            </a:r>
            <a:r>
              <a:rPr lang="de-AT" dirty="0"/>
              <a:t> </a:t>
            </a:r>
            <a:r>
              <a:rPr lang="de-AT" dirty="0" err="1"/>
              <a:t>amount</a:t>
            </a:r>
            <a:r>
              <a:rPr lang="de-AT" dirty="0"/>
              <a:t> </a:t>
            </a:r>
            <a:r>
              <a:rPr lang="de-AT" dirty="0" err="1"/>
              <a:t>of</a:t>
            </a:r>
            <a:r>
              <a:rPr lang="de-AT" dirty="0"/>
              <a:t> </a:t>
            </a:r>
            <a:r>
              <a:rPr lang="de-AT" dirty="0" err="1"/>
              <a:t>land</a:t>
            </a:r>
            <a:r>
              <a:rPr lang="de-AT" dirty="0"/>
              <a:t> </a:t>
            </a:r>
            <a:r>
              <a:rPr lang="de-AT" dirty="0" err="1"/>
              <a:t>used</a:t>
            </a:r>
            <a:r>
              <a:rPr lang="de-AT" dirty="0"/>
              <a:t> </a:t>
            </a:r>
            <a:r>
              <a:rPr lang="de-AT" dirty="0" err="1"/>
              <a:t>for</a:t>
            </a:r>
            <a:r>
              <a:rPr lang="de-AT" dirty="0"/>
              <a:t> </a:t>
            </a:r>
            <a:r>
              <a:rPr lang="de-AT" dirty="0" err="1"/>
              <a:t>bioenergy</a:t>
            </a:r>
            <a:r>
              <a:rPr lang="de-AT" dirty="0"/>
              <a:t> </a:t>
            </a:r>
            <a:r>
              <a:rPr lang="de-AT" dirty="0" err="1"/>
              <a:t>crops</a:t>
            </a:r>
            <a:r>
              <a:rPr lang="de-AT" dirty="0"/>
              <a:t>.</a:t>
            </a:r>
          </a:p>
        </p:txBody>
      </p:sp>
    </p:spTree>
    <p:extLst>
      <p:ext uri="{BB962C8B-B14F-4D97-AF65-F5344CB8AC3E}">
        <p14:creationId xmlns:p14="http://schemas.microsoft.com/office/powerpoint/2010/main" val="3025893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Climate change as a stress/threat multiplier - migration</a:t>
            </a:r>
            <a:endParaRPr lang="de-AT" dirty="0"/>
          </a:p>
        </p:txBody>
      </p:sp>
      <p:sp>
        <p:nvSpPr>
          <p:cNvPr id="3" name="Inhaltsplatzhalter 2"/>
          <p:cNvSpPr>
            <a:spLocks noGrp="1"/>
          </p:cNvSpPr>
          <p:nvPr>
            <p:ph idx="1"/>
          </p:nvPr>
        </p:nvSpPr>
        <p:spPr/>
        <p:txBody>
          <a:bodyPr>
            <a:normAutofit fontScale="62500" lnSpcReduction="20000"/>
          </a:bodyPr>
          <a:lstStyle/>
          <a:p>
            <a:pPr marL="0" indent="0">
              <a:buNone/>
            </a:pPr>
            <a:r>
              <a:rPr lang="en-US" b="1" dirty="0"/>
              <a:t>Climate Change Is Already Driving Mass Migration Around the Globe </a:t>
            </a:r>
          </a:p>
          <a:p>
            <a:pPr lvl="1">
              <a:spcAft>
                <a:spcPts val="1200"/>
              </a:spcAft>
            </a:pPr>
            <a:r>
              <a:rPr lang="en-US" dirty="0"/>
              <a:t>To ignore this fact—as the Trump administration insists on doing—is to hamper U.S. foreign policy; January 25, 2019, </a:t>
            </a:r>
            <a:r>
              <a:rPr lang="en-US" dirty="0">
                <a:hlinkClick r:id="rId2"/>
              </a:rPr>
              <a:t>Jeff </a:t>
            </a:r>
            <a:r>
              <a:rPr lang="en-US" dirty="0" err="1">
                <a:hlinkClick r:id="rId2"/>
              </a:rPr>
              <a:t>Turrentine</a:t>
            </a:r>
            <a:endParaRPr lang="en-US" dirty="0"/>
          </a:p>
          <a:p>
            <a:pPr lvl="1">
              <a:spcAft>
                <a:spcPts val="1200"/>
              </a:spcAft>
            </a:pPr>
            <a:r>
              <a:rPr lang="en-US" dirty="0"/>
              <a:t>Given the oversize role that migration plays in our current political discourse, you’d think there would be more emphasis on the one factor military and security experts </a:t>
            </a:r>
            <a:r>
              <a:rPr lang="en-US" dirty="0">
                <a:hlinkClick r:id="rId3"/>
              </a:rPr>
              <a:t>believe</a:t>
            </a:r>
            <a:r>
              <a:rPr lang="en-US" dirty="0"/>
              <a:t> will affect future migration patterns more than any other: climate change.</a:t>
            </a:r>
          </a:p>
          <a:p>
            <a:pPr lvl="1">
              <a:spcAft>
                <a:spcPts val="1200"/>
              </a:spcAft>
            </a:pPr>
            <a:r>
              <a:rPr lang="en-US" dirty="0"/>
              <a:t>The </a:t>
            </a:r>
            <a:r>
              <a:rPr lang="en-US" dirty="0">
                <a:hlinkClick r:id="rId4"/>
              </a:rPr>
              <a:t>U.S. Government Accountability Office</a:t>
            </a:r>
            <a:r>
              <a:rPr lang="en-US" dirty="0"/>
              <a:t> (GAO), a nonpartisan agency that analyzes and audits federal policy to ensure its efficiency and cost-effectiveness, isn’t going to let the topic go unaddressed. In </a:t>
            </a:r>
            <a:r>
              <a:rPr lang="en-US" dirty="0">
                <a:hlinkClick r:id="rId5"/>
              </a:rPr>
              <a:t>a report to Congress</a:t>
            </a:r>
            <a:r>
              <a:rPr lang="en-US" dirty="0"/>
              <a:t>  the GAO criticized the manner in which the Trump administration has sought to remove any acknowledgement of climate change from our foreign policy and diplomatic strategies, keeping experts in the dark about an issue that’s growing only more urgent as a shifting climate—and all that comes with it—displaces millions of people and disrupts societies across the globe.</a:t>
            </a:r>
          </a:p>
          <a:p>
            <a:pPr lvl="1">
              <a:spcAft>
                <a:spcPts val="1200"/>
              </a:spcAft>
            </a:pPr>
            <a:r>
              <a:rPr lang="en-US" dirty="0">
                <a:hlinkClick r:id="rId5"/>
              </a:rPr>
              <a:t>https://www.gao.gov/assets/700/696460.pdf</a:t>
            </a:r>
            <a:endParaRPr lang="en-US" dirty="0"/>
          </a:p>
          <a:p>
            <a:pPr marL="0" indent="0">
              <a:buNone/>
            </a:pPr>
            <a:endParaRPr lang="de-AT" dirty="0"/>
          </a:p>
        </p:txBody>
      </p:sp>
    </p:spTree>
    <p:extLst>
      <p:ext uri="{BB962C8B-B14F-4D97-AF65-F5344CB8AC3E}">
        <p14:creationId xmlns:p14="http://schemas.microsoft.com/office/powerpoint/2010/main" val="1438065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Sea level rise</a:t>
            </a:r>
            <a:endParaRPr lang="de-AT" dirty="0"/>
          </a:p>
        </p:txBody>
      </p:sp>
      <p:sp>
        <p:nvSpPr>
          <p:cNvPr id="3" name="Inhaltsplatzhalter 2"/>
          <p:cNvSpPr>
            <a:spLocks noGrp="1"/>
          </p:cNvSpPr>
          <p:nvPr>
            <p:ph idx="1"/>
          </p:nvPr>
        </p:nvSpPr>
        <p:spPr>
          <a:xfrm>
            <a:off x="323528" y="1268760"/>
            <a:ext cx="8496944" cy="5112568"/>
          </a:xfrm>
        </p:spPr>
        <p:txBody>
          <a:bodyPr>
            <a:normAutofit fontScale="70000" lnSpcReduction="20000"/>
          </a:bodyPr>
          <a:lstStyle/>
          <a:p>
            <a:pPr marL="0" indent="0">
              <a:buNone/>
            </a:pPr>
            <a:r>
              <a:rPr lang="en-US" b="1" dirty="0"/>
              <a:t>Scientists shocked by Arctic permafrost thawing 70 years sooner than predicted </a:t>
            </a:r>
          </a:p>
          <a:p>
            <a:r>
              <a:rPr lang="en-US" dirty="0"/>
              <a:t>Ice blocks frozen solid for thousands of years destabilized</a:t>
            </a:r>
          </a:p>
          <a:p>
            <a:r>
              <a:rPr lang="en-US" dirty="0"/>
              <a:t>‘The climate is now warmer than at any time in last 5,000 years’</a:t>
            </a:r>
          </a:p>
          <a:p>
            <a:r>
              <a:rPr lang="en-US" dirty="0"/>
              <a:t>A team from the University of Alaska Fairbanks said they were astounded by how quickly a succession of unusually hot summers had </a:t>
            </a:r>
            <a:r>
              <a:rPr lang="en-US" dirty="0" err="1"/>
              <a:t>destabilised</a:t>
            </a:r>
            <a:r>
              <a:rPr lang="en-US" dirty="0"/>
              <a:t> the upper layers of giant subterranean ice blocks that had been frozen solid for millennia.</a:t>
            </a:r>
          </a:p>
          <a:p>
            <a:r>
              <a:rPr lang="en-US" dirty="0"/>
              <a:t>Observations show that global mean sea level is rising and that the rise is accelerating.</a:t>
            </a:r>
          </a:p>
          <a:p>
            <a:r>
              <a:rPr lang="en-US" dirty="0"/>
              <a:t>In this context it is important to consider the significant uncertainties with respect to the actual speed of melting down of ice shields and that the assessments of the IPCC are conservative. Deep reductions in greenhouse gas emissions in coming decades are projected to reduce further changes in the </a:t>
            </a:r>
            <a:r>
              <a:rPr lang="en-US" dirty="0" err="1"/>
              <a:t>cryosphere</a:t>
            </a:r>
            <a:r>
              <a:rPr lang="en-US" dirty="0"/>
              <a:t> – but this statement cannot be made for ice shields and glaciers!</a:t>
            </a:r>
            <a:endParaRPr lang="de-AT" dirty="0"/>
          </a:p>
          <a:p>
            <a:pPr marL="0" indent="0">
              <a:buNone/>
            </a:pPr>
            <a:endParaRPr lang="de-AT" dirty="0"/>
          </a:p>
        </p:txBody>
      </p:sp>
    </p:spTree>
    <p:extLst>
      <p:ext uri="{BB962C8B-B14F-4D97-AF65-F5344CB8AC3E}">
        <p14:creationId xmlns:p14="http://schemas.microsoft.com/office/powerpoint/2010/main" val="3162194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Tipping points</a:t>
            </a:r>
            <a:endParaRPr lang="de-AT" dirty="0"/>
          </a:p>
        </p:txBody>
      </p:sp>
      <p:sp>
        <p:nvSpPr>
          <p:cNvPr id="3" name="Inhaltsplatzhalter 2"/>
          <p:cNvSpPr>
            <a:spLocks noGrp="1"/>
          </p:cNvSpPr>
          <p:nvPr>
            <p:ph idx="1"/>
          </p:nvPr>
        </p:nvSpPr>
        <p:spPr/>
        <p:txBody>
          <a:bodyPr/>
          <a:lstStyle/>
          <a:p>
            <a:endParaRPr lang="de-AT" dirty="0"/>
          </a:p>
          <a:p>
            <a:pPr marL="0" indent="0">
              <a:buNone/>
            </a:pPr>
            <a:endParaRPr lang="de-A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398256" cy="510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02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dirty="0"/>
              <a:t>The Guardian (1)</a:t>
            </a:r>
          </a:p>
        </p:txBody>
      </p:sp>
      <p:sp>
        <p:nvSpPr>
          <p:cNvPr id="3" name="Inhaltsplatzhalter 2"/>
          <p:cNvSpPr>
            <a:spLocks noGrp="1"/>
          </p:cNvSpPr>
          <p:nvPr>
            <p:ph idx="1"/>
          </p:nvPr>
        </p:nvSpPr>
        <p:spPr/>
        <p:txBody>
          <a:bodyPr>
            <a:normAutofit fontScale="92500"/>
          </a:bodyPr>
          <a:lstStyle/>
          <a:p>
            <a:pPr>
              <a:spcAft>
                <a:spcPts val="1200"/>
              </a:spcAft>
              <a:buFontTx/>
              <a:buChar char="-"/>
            </a:pPr>
            <a:r>
              <a:rPr lang="de-DE" dirty="0"/>
              <a:t>Realistisch betrachtet wird dies nicht passieren.</a:t>
            </a:r>
          </a:p>
          <a:p>
            <a:pPr>
              <a:spcAft>
                <a:spcPts val="1200"/>
              </a:spcAft>
              <a:buFontTx/>
              <a:buChar char="-"/>
            </a:pPr>
            <a:r>
              <a:rPr lang="de-AT" dirty="0"/>
              <a:t>Wir sind derzeit auf dem Weg einer globalen Erwärmung um mehr als </a:t>
            </a:r>
            <a:r>
              <a:rPr lang="de-AT" u="sng" dirty="0">
                <a:hlinkClick r:id="rId2"/>
              </a:rPr>
              <a:t> </a:t>
            </a:r>
            <a:r>
              <a:rPr lang="de-AT" dirty="0">
                <a:hlinkClick r:id="rId2"/>
              </a:rPr>
              <a:t>3°C</a:t>
            </a:r>
            <a:r>
              <a:rPr lang="de-AT" dirty="0"/>
              <a:t> bis zum Jahr 2100 </a:t>
            </a:r>
          </a:p>
          <a:p>
            <a:pPr>
              <a:spcAft>
                <a:spcPts val="1200"/>
              </a:spcAft>
              <a:buFontTx/>
              <a:buChar char="-"/>
            </a:pPr>
            <a:r>
              <a:rPr lang="de-DE" dirty="0"/>
              <a:t>Wir können es besser machen, wenn die Länder ihre Zusagen für den Klimaschutz nachschärfen und eine aggressivere Klimapolitik umsetzen.</a:t>
            </a:r>
          </a:p>
          <a:p>
            <a:pPr marL="0" indent="0">
              <a:buNone/>
            </a:pPr>
            <a:endParaRPr lang="de-AT" dirty="0"/>
          </a:p>
        </p:txBody>
      </p:sp>
    </p:spTree>
    <p:extLst>
      <p:ext uri="{BB962C8B-B14F-4D97-AF65-F5344CB8AC3E}">
        <p14:creationId xmlns:p14="http://schemas.microsoft.com/office/powerpoint/2010/main" val="139548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a:t>
            </a:r>
            <a:r>
              <a:rPr lang="de-DE" dirty="0" err="1"/>
              <a:t>internal</a:t>
            </a:r>
            <a:r>
              <a:rPr lang="de-DE" dirty="0"/>
              <a:t> </a:t>
            </a:r>
            <a:r>
              <a:rPr lang="de-DE" dirty="0" err="1"/>
              <a:t>process</a:t>
            </a:r>
            <a:r>
              <a:rPr lang="de-DE" dirty="0"/>
              <a:t> </a:t>
            </a:r>
            <a:r>
              <a:rPr lang="de-DE" dirty="0" err="1"/>
              <a:t>within</a:t>
            </a:r>
            <a:r>
              <a:rPr lang="de-DE" dirty="0"/>
              <a:t> </a:t>
            </a:r>
            <a:r>
              <a:rPr lang="de-DE" dirty="0" err="1"/>
              <a:t>the</a:t>
            </a:r>
            <a:r>
              <a:rPr lang="de-DE" dirty="0"/>
              <a:t> EU</a:t>
            </a:r>
            <a:endParaRPr lang="de-AT" dirty="0"/>
          </a:p>
        </p:txBody>
      </p:sp>
      <p:sp>
        <p:nvSpPr>
          <p:cNvPr id="3" name="Inhaltsplatzhalter 2"/>
          <p:cNvSpPr>
            <a:spLocks noGrp="1"/>
          </p:cNvSpPr>
          <p:nvPr>
            <p:ph idx="1"/>
          </p:nvPr>
        </p:nvSpPr>
        <p:spPr/>
        <p:txBody>
          <a:bodyPr/>
          <a:lstStyle/>
          <a:p>
            <a:pPr lvl="0">
              <a:buFont typeface="Wingdings" pitchFamily="2" charset="2"/>
              <a:buChar char="Ø"/>
            </a:pPr>
            <a:r>
              <a:rPr lang="en-US" dirty="0"/>
              <a:t>Council conclusions</a:t>
            </a:r>
            <a:endParaRPr lang="de-AT" dirty="0"/>
          </a:p>
          <a:p>
            <a:pPr lvl="0">
              <a:buFont typeface="Wingdings" pitchFamily="2" charset="2"/>
              <a:buChar char="Ø"/>
            </a:pPr>
            <a:r>
              <a:rPr lang="en-US" dirty="0"/>
              <a:t>Development of positions</a:t>
            </a:r>
            <a:endParaRPr lang="de-AT" dirty="0"/>
          </a:p>
          <a:p>
            <a:pPr marL="1800" indent="0">
              <a:buNone/>
            </a:pPr>
            <a:endParaRPr lang="de-AT" dirty="0"/>
          </a:p>
          <a:p>
            <a:pPr marL="0" indent="0">
              <a:buNone/>
            </a:pPr>
            <a:endParaRPr lang="de-AT" dirty="0"/>
          </a:p>
        </p:txBody>
      </p:sp>
    </p:spTree>
    <p:extLst>
      <p:ext uri="{BB962C8B-B14F-4D97-AF65-F5344CB8AC3E}">
        <p14:creationId xmlns:p14="http://schemas.microsoft.com/office/powerpoint/2010/main" val="2027449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err="1"/>
              <a:t>How</a:t>
            </a:r>
            <a:r>
              <a:rPr lang="de-DE" b="1" dirty="0"/>
              <a:t> </a:t>
            </a:r>
            <a:r>
              <a:rPr lang="de-DE" b="1" dirty="0" err="1"/>
              <a:t>to</a:t>
            </a:r>
            <a:r>
              <a:rPr lang="de-DE" b="1" dirty="0"/>
              <a:t> </a:t>
            </a:r>
            <a:r>
              <a:rPr lang="de-DE" b="1" dirty="0" err="1"/>
              <a:t>reach</a:t>
            </a:r>
            <a:r>
              <a:rPr lang="de-DE" b="1" dirty="0"/>
              <a:t> </a:t>
            </a:r>
            <a:r>
              <a:rPr lang="de-DE" b="1" dirty="0" err="1"/>
              <a:t>consensus</a:t>
            </a:r>
            <a:r>
              <a:rPr lang="de-DE" b="1" dirty="0"/>
              <a:t> </a:t>
            </a:r>
            <a:r>
              <a:rPr lang="de-DE" b="1" dirty="0" err="1"/>
              <a:t>under</a:t>
            </a:r>
            <a:r>
              <a:rPr lang="de-DE" b="1" dirty="0"/>
              <a:t> </a:t>
            </a:r>
            <a:r>
              <a:rPr lang="de-DE" b="1" dirty="0" err="1"/>
              <a:t>the</a:t>
            </a:r>
            <a:r>
              <a:rPr lang="de-DE" b="1" dirty="0"/>
              <a:t> UNFCCC</a:t>
            </a:r>
            <a:endParaRPr lang="de-AT" dirty="0"/>
          </a:p>
        </p:txBody>
      </p:sp>
      <p:sp>
        <p:nvSpPr>
          <p:cNvPr id="3" name="Inhaltsplatzhalter 2"/>
          <p:cNvSpPr>
            <a:spLocks noGrp="1"/>
          </p:cNvSpPr>
          <p:nvPr>
            <p:ph idx="1"/>
          </p:nvPr>
        </p:nvSpPr>
        <p:spPr/>
        <p:txBody>
          <a:bodyPr/>
          <a:lstStyle/>
          <a:p>
            <a:pPr lvl="0">
              <a:spcAft>
                <a:spcPts val="1200"/>
              </a:spcAft>
              <a:buFont typeface="Wingdings" pitchFamily="2" charset="2"/>
              <a:buChar char="Ø"/>
            </a:pPr>
            <a:r>
              <a:rPr lang="en-GB" dirty="0"/>
              <a:t>Submissions</a:t>
            </a:r>
            <a:endParaRPr lang="de-AT" dirty="0"/>
          </a:p>
          <a:p>
            <a:pPr lvl="0">
              <a:spcAft>
                <a:spcPts val="1200"/>
              </a:spcAft>
              <a:buFont typeface="Wingdings" pitchFamily="2" charset="2"/>
              <a:buChar char="Ø"/>
            </a:pPr>
            <a:r>
              <a:rPr lang="en-GB" dirty="0"/>
              <a:t>Negotiation process under the UNFCCC</a:t>
            </a:r>
            <a:endParaRPr lang="de-AT" dirty="0"/>
          </a:p>
          <a:p>
            <a:pPr lvl="0">
              <a:spcAft>
                <a:spcPts val="1200"/>
              </a:spcAft>
              <a:buFont typeface="Wingdings" pitchFamily="2" charset="2"/>
              <a:buChar char="Ø"/>
            </a:pPr>
            <a:r>
              <a:rPr lang="en-GB" dirty="0"/>
              <a:t>The role of the review processes under the UNFCCC</a:t>
            </a:r>
            <a:endParaRPr lang="de-AT" dirty="0"/>
          </a:p>
          <a:p>
            <a:pPr lvl="0">
              <a:spcAft>
                <a:spcPts val="1200"/>
              </a:spcAft>
              <a:buFont typeface="Wingdings" pitchFamily="2" charset="2"/>
              <a:buChar char="Ø"/>
            </a:pPr>
            <a:r>
              <a:rPr lang="en-GB" dirty="0"/>
              <a:t>The role of the constituted bodies under the UNFCCC</a:t>
            </a:r>
            <a:endParaRPr lang="de-AT" dirty="0"/>
          </a:p>
          <a:p>
            <a:pPr marL="0" indent="0">
              <a:buNone/>
            </a:pPr>
            <a:endParaRPr lang="de-AT" dirty="0"/>
          </a:p>
        </p:txBody>
      </p:sp>
    </p:spTree>
    <p:extLst>
      <p:ext uri="{BB962C8B-B14F-4D97-AF65-F5344CB8AC3E}">
        <p14:creationId xmlns:p14="http://schemas.microsoft.com/office/powerpoint/2010/main" val="2982374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t>UN </a:t>
            </a:r>
            <a:r>
              <a:rPr lang="de-AT" b="1" dirty="0" err="1"/>
              <a:t>Climate</a:t>
            </a:r>
            <a:r>
              <a:rPr lang="de-AT" b="1" dirty="0"/>
              <a:t> Action </a:t>
            </a:r>
            <a:r>
              <a:rPr lang="de-AT" b="1" dirty="0" err="1"/>
              <a:t>Summit</a:t>
            </a:r>
            <a:r>
              <a:rPr lang="de-AT" b="1" dirty="0"/>
              <a:t> 2019</a:t>
            </a:r>
            <a:endParaRPr lang="de-AT" dirty="0"/>
          </a:p>
        </p:txBody>
      </p:sp>
      <p:sp>
        <p:nvSpPr>
          <p:cNvPr id="3" name="Inhaltsplatzhalter 2"/>
          <p:cNvSpPr>
            <a:spLocks noGrp="1"/>
          </p:cNvSpPr>
          <p:nvPr>
            <p:ph idx="1"/>
          </p:nvPr>
        </p:nvSpPr>
        <p:spPr/>
        <p:txBody>
          <a:bodyPr/>
          <a:lstStyle/>
          <a:p>
            <a:pPr marL="0" indent="0" algn="just">
              <a:buNone/>
            </a:pPr>
            <a:r>
              <a:rPr lang="en-US" dirty="0"/>
              <a:t>UN Secretary-General </a:t>
            </a:r>
            <a:r>
              <a:rPr lang="en-US" dirty="0" err="1"/>
              <a:t>António</a:t>
            </a:r>
            <a:r>
              <a:rPr lang="en-US" dirty="0"/>
              <a:t> </a:t>
            </a:r>
            <a:r>
              <a:rPr lang="en-US" dirty="0" err="1"/>
              <a:t>Guterres</a:t>
            </a:r>
            <a:r>
              <a:rPr lang="en-US" dirty="0"/>
              <a:t> is calling on all leaders to come to New York on 23 September with </a:t>
            </a:r>
            <a:r>
              <a:rPr lang="en-US" b="1" dirty="0"/>
              <a:t>concrete, realistic plans to enhance their nationally determined contributions by 2020, in line with reducing greenhouse gas emissions by 45 per cent over the next decade, and to net zero emissions by 2050. </a:t>
            </a:r>
            <a:endParaRPr lang="de-AT" dirty="0"/>
          </a:p>
        </p:txBody>
      </p:sp>
    </p:spTree>
    <p:extLst>
      <p:ext uri="{BB962C8B-B14F-4D97-AF65-F5344CB8AC3E}">
        <p14:creationId xmlns:p14="http://schemas.microsoft.com/office/powerpoint/2010/main" val="261201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Kommunikation</a:t>
            </a:r>
          </a:p>
        </p:txBody>
      </p:sp>
      <p:sp>
        <p:nvSpPr>
          <p:cNvPr id="3" name="Inhaltsplatzhalter 2"/>
          <p:cNvSpPr>
            <a:spLocks noGrp="1"/>
          </p:cNvSpPr>
          <p:nvPr>
            <p:ph idx="1"/>
          </p:nvPr>
        </p:nvSpPr>
        <p:spPr/>
        <p:txBody>
          <a:bodyPr/>
          <a:lstStyle/>
          <a:p>
            <a:pPr lvl="0">
              <a:buFont typeface="Wingdings" pitchFamily="2" charset="2"/>
              <a:buChar char="Ø"/>
            </a:pPr>
            <a:r>
              <a:rPr lang="en-GB" dirty="0"/>
              <a:t>Within the government</a:t>
            </a:r>
            <a:endParaRPr lang="de-AT" dirty="0"/>
          </a:p>
          <a:p>
            <a:pPr lvl="0">
              <a:buFont typeface="Wingdings" pitchFamily="2" charset="2"/>
              <a:buChar char="Ø"/>
            </a:pPr>
            <a:r>
              <a:rPr lang="en-GB" dirty="0"/>
              <a:t>To NGOs</a:t>
            </a:r>
            <a:endParaRPr lang="de-AT" dirty="0"/>
          </a:p>
          <a:p>
            <a:pPr lvl="0">
              <a:buFont typeface="Wingdings" pitchFamily="2" charset="2"/>
              <a:buChar char="Ø"/>
            </a:pPr>
            <a:r>
              <a:rPr lang="en-GB" dirty="0"/>
              <a:t>To the broader public</a:t>
            </a:r>
            <a:endParaRPr lang="de-AT" dirty="0"/>
          </a:p>
          <a:p>
            <a:pPr lvl="0">
              <a:buFont typeface="Wingdings" pitchFamily="2" charset="2"/>
              <a:buChar char="Ø"/>
            </a:pPr>
            <a:r>
              <a:rPr lang="en-GB" dirty="0"/>
              <a:t>To children/pupils</a:t>
            </a:r>
            <a:endParaRPr lang="de-AT" dirty="0"/>
          </a:p>
          <a:p>
            <a:pPr marL="0" indent="0">
              <a:buNone/>
            </a:pPr>
            <a:endParaRPr lang="de-AT" dirty="0"/>
          </a:p>
        </p:txBody>
      </p:sp>
    </p:spTree>
    <p:extLst>
      <p:ext uri="{BB962C8B-B14F-4D97-AF65-F5344CB8AC3E}">
        <p14:creationId xmlns:p14="http://schemas.microsoft.com/office/powerpoint/2010/main" val="1742769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Die Rolle unserer Entscheidungen</a:t>
            </a: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91935" y="1305186"/>
            <a:ext cx="5600345" cy="537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3270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Rolle der Schule?</a:t>
            </a:r>
          </a:p>
        </p:txBody>
      </p:sp>
      <p:sp>
        <p:nvSpPr>
          <p:cNvPr id="3" name="Inhaltsplatzhalter 2"/>
          <p:cNvSpPr>
            <a:spLocks noGrp="1"/>
          </p:cNvSpPr>
          <p:nvPr>
            <p:ph idx="1"/>
          </p:nvPr>
        </p:nvSpPr>
        <p:spPr/>
        <p:txBody>
          <a:bodyPr/>
          <a:lstStyle/>
          <a:p>
            <a:endParaRPr lang="de-AT"/>
          </a:p>
        </p:txBody>
      </p:sp>
    </p:spTree>
    <p:extLst>
      <p:ext uri="{BB962C8B-B14F-4D97-AF65-F5344CB8AC3E}">
        <p14:creationId xmlns:p14="http://schemas.microsoft.com/office/powerpoint/2010/main" val="2310985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Kontakt &amp; Information</a:t>
            </a:r>
          </a:p>
        </p:txBody>
      </p:sp>
      <p:sp>
        <p:nvSpPr>
          <p:cNvPr id="3" name="Inhaltsplatzhalter 2"/>
          <p:cNvSpPr>
            <a:spLocks noGrp="1"/>
          </p:cNvSpPr>
          <p:nvPr>
            <p:ph idx="4294967295"/>
          </p:nvPr>
        </p:nvSpPr>
        <p:spPr>
          <a:xfrm>
            <a:off x="437494" y="1935805"/>
            <a:ext cx="4134507" cy="4143983"/>
          </a:xfrm>
          <a:prstGeom prst="rect">
            <a:avLst/>
          </a:prstGeom>
        </p:spPr>
        <p:txBody>
          <a:bodyPr lIns="68580" tIns="34290" rIns="68580" bIns="34290"/>
          <a:lstStyle/>
          <a:p>
            <a:pPr marL="0" indent="0">
              <a:buNone/>
            </a:pPr>
            <a:r>
              <a:rPr lang="de-DE"/>
              <a:t>Dr. Klaus Radunsky</a:t>
            </a:r>
          </a:p>
          <a:p>
            <a:pPr marL="0" indent="0">
              <a:buNone/>
            </a:pPr>
            <a:r>
              <a:rPr lang="de-DE"/>
              <a:t>Senior Expert</a:t>
            </a:r>
          </a:p>
          <a:p>
            <a:pPr marL="0" indent="0">
              <a:buNone/>
            </a:pPr>
            <a:r>
              <a:rPr lang="de-DE"/>
              <a:t>Tel.: +43 1 31304/5534</a:t>
            </a:r>
          </a:p>
          <a:p>
            <a:pPr marL="0" indent="0">
              <a:buNone/>
            </a:pPr>
            <a:r>
              <a:rPr lang="de-DE"/>
              <a:t>E: </a:t>
            </a:r>
            <a:r>
              <a:rPr lang="de-DE">
                <a:hlinkClick r:id="rId2"/>
              </a:rPr>
              <a:t>klaus.radunsky@umweltbundesamt.at</a:t>
            </a:r>
            <a:endParaRPr lang="de-DE"/>
          </a:p>
          <a:p>
            <a:pPr marL="0" indent="0">
              <a:buNone/>
            </a:pPr>
            <a:endParaRPr lang="de-DE" dirty="0"/>
          </a:p>
        </p:txBody>
      </p:sp>
      <p:sp>
        <p:nvSpPr>
          <p:cNvPr id="5" name="Foliennummernplatzhalter 4"/>
          <p:cNvSpPr>
            <a:spLocks noGrp="1"/>
          </p:cNvSpPr>
          <p:nvPr>
            <p:ph type="sldNum" sz="quarter" idx="12"/>
          </p:nvPr>
        </p:nvSpPr>
        <p:spPr/>
        <p:txBody>
          <a:bodyPr/>
          <a:lstStyle/>
          <a:p>
            <a:fld id="{72BFC8B5-7E05-8645-9F0B-88F35640E36C}" type="slidenum">
              <a:rPr lang="de-DE" smtClean="0"/>
              <a:t>56</a:t>
            </a:fld>
            <a:endParaRPr lang="de-DE" dirty="0"/>
          </a:p>
        </p:txBody>
      </p:sp>
      <p:sp>
        <p:nvSpPr>
          <p:cNvPr id="6" name="Untertitel 2"/>
          <p:cNvSpPr txBox="1">
            <a:spLocks/>
          </p:cNvSpPr>
          <p:nvPr/>
        </p:nvSpPr>
        <p:spPr>
          <a:xfrm>
            <a:off x="334469" y="5208816"/>
            <a:ext cx="2433899" cy="601385"/>
          </a:xfrm>
          <a:prstGeom prst="rect">
            <a:avLst/>
          </a:prstGeom>
        </p:spPr>
        <p:txBody>
          <a:bodyPr vert="horz" lIns="68580" tIns="34290" rIns="68580" bIns="34290" rtlCol="0">
            <a:normAutofit/>
          </a:bodyPr>
          <a:lstStyle/>
          <a:p>
            <a:pPr>
              <a:lnSpc>
                <a:spcPct val="110000"/>
              </a:lnSpc>
              <a:spcBef>
                <a:spcPts val="450"/>
              </a:spcBef>
              <a:buClr>
                <a:schemeClr val="tx2"/>
              </a:buClr>
              <a:buSzPct val="90000"/>
              <a:defRPr/>
            </a:pPr>
            <a:r>
              <a:rPr lang="de-DE" sz="1200" dirty="0">
                <a:latin typeface="Arial" panose="020B0604020202020204" pitchFamily="34" charset="0"/>
                <a:cs typeface="Arial" panose="020B0604020202020204" pitchFamily="34" charset="0"/>
              </a:rPr>
              <a:t>Umweltbundesamt</a:t>
            </a:r>
            <a:br>
              <a:rPr lang="de-DE" sz="1200" dirty="0">
                <a:latin typeface="Arial" panose="020B0604020202020204" pitchFamily="34" charset="0"/>
                <a:cs typeface="Arial" panose="020B0604020202020204" pitchFamily="34" charset="0"/>
              </a:rPr>
            </a:br>
            <a:r>
              <a:rPr lang="de-DE" sz="1200" dirty="0">
                <a:solidFill>
                  <a:schemeClr val="tx2"/>
                </a:solidFill>
                <a:latin typeface="Arial" panose="020B0604020202020204" pitchFamily="34" charset="0"/>
                <a:cs typeface="Arial" panose="020B0604020202020204" pitchFamily="34" charset="0"/>
              </a:rPr>
              <a:t>www.umweltbundesamt.at</a:t>
            </a:r>
          </a:p>
        </p:txBody>
      </p:sp>
      <p:sp>
        <p:nvSpPr>
          <p:cNvPr id="7" name="Untertitel 2"/>
          <p:cNvSpPr txBox="1">
            <a:spLocks/>
          </p:cNvSpPr>
          <p:nvPr/>
        </p:nvSpPr>
        <p:spPr>
          <a:xfrm>
            <a:off x="4965522" y="5208816"/>
            <a:ext cx="3738302" cy="601385"/>
          </a:xfrm>
          <a:prstGeom prst="rect">
            <a:avLst/>
          </a:prstGeom>
        </p:spPr>
        <p:txBody>
          <a:bodyPr vert="horz" lIns="68580" tIns="34290" rIns="68580" bIns="34290" rtlCol="0">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10000"/>
              </a:lnSpc>
              <a:spcBef>
                <a:spcPts val="450"/>
              </a:spcBef>
              <a:buClr>
                <a:schemeClr val="tx2"/>
              </a:buClr>
              <a:buSzPct val="90000"/>
              <a:defRPr/>
            </a:pPr>
            <a:endParaRPr lang="de-DE" sz="1200" dirty="0">
              <a:latin typeface="Arial" panose="020B0604020202020204" pitchFamily="34" charset="0"/>
              <a:cs typeface="Arial" panose="020B0604020202020204" pitchFamily="34" charset="0"/>
            </a:endParaRPr>
          </a:p>
        </p:txBody>
      </p:sp>
      <p:sp>
        <p:nvSpPr>
          <p:cNvPr id="8" name="Inhaltsplatzhalter 2"/>
          <p:cNvSpPr txBox="1">
            <a:spLocks/>
          </p:cNvSpPr>
          <p:nvPr/>
        </p:nvSpPr>
        <p:spPr>
          <a:xfrm>
            <a:off x="4572001" y="1935805"/>
            <a:ext cx="4134507" cy="4143983"/>
          </a:xfrm>
          <a:prstGeom prst="rect">
            <a:avLst/>
          </a:prstGeom>
        </p:spPr>
        <p:txBody>
          <a:bodyPr lIns="68580" tIns="34290" rIns="68580" bIns="34290"/>
          <a:lstStyle>
            <a:lvl1pPr marL="171450" indent="-189000" algn="l" defTabSz="685800" rtl="0" eaLnBrk="1" latinLnBrk="0" hangingPunct="1">
              <a:lnSpc>
                <a:spcPct val="100000"/>
              </a:lnSpc>
              <a:spcBef>
                <a:spcPts val="750"/>
              </a:spcBef>
              <a:buClr>
                <a:schemeClr val="tx2"/>
              </a:buClr>
              <a:buSzPct val="85000"/>
              <a:buFont typeface="Wingdings" panose="05000000000000000000" pitchFamily="2" charset="2"/>
              <a:buChar char="l"/>
              <a:defRPr sz="1500" b="0" i="0" kern="1200">
                <a:solidFill>
                  <a:schemeClr val="tx1"/>
                </a:solidFill>
                <a:latin typeface="Arial" charset="0"/>
                <a:ea typeface="Arial" charset="0"/>
                <a:cs typeface="Arial" charset="0"/>
              </a:defRPr>
            </a:lvl1pPr>
            <a:lvl2pPr marL="5143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1200" b="0" i="0" kern="1200">
                <a:solidFill>
                  <a:schemeClr val="tx1"/>
                </a:solidFill>
                <a:latin typeface="Arial" charset="0"/>
                <a:ea typeface="Arial" charset="0"/>
                <a:cs typeface="Arial" charset="0"/>
              </a:defRPr>
            </a:lvl2pPr>
            <a:lvl3pPr marL="8572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3pPr>
            <a:lvl4pPr marL="12001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4pPr>
            <a:lvl5pPr marL="15430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a:buNone/>
            </a:pPr>
            <a:endParaRPr lang="de-DE" dirty="0"/>
          </a:p>
          <a:p>
            <a:pPr marL="0" indent="0">
              <a:buFont typeface="Wingdings" panose="05000000000000000000" pitchFamily="2" charset="2"/>
              <a:buNone/>
            </a:pPr>
            <a:endParaRPr lang="de-DE" dirty="0"/>
          </a:p>
        </p:txBody>
      </p:sp>
    </p:spTree>
    <p:extLst>
      <p:ext uri="{BB962C8B-B14F-4D97-AF65-F5344CB8AC3E}">
        <p14:creationId xmlns:p14="http://schemas.microsoft.com/office/powerpoint/2010/main" val="47079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The Guardian (2)</a:t>
            </a:r>
            <a:endParaRPr lang="de-AT" dirty="0"/>
          </a:p>
        </p:txBody>
      </p:sp>
      <p:sp>
        <p:nvSpPr>
          <p:cNvPr id="3" name="Inhaltsplatzhalter 2"/>
          <p:cNvSpPr>
            <a:spLocks noGrp="1"/>
          </p:cNvSpPr>
          <p:nvPr>
            <p:ph idx="1"/>
          </p:nvPr>
        </p:nvSpPr>
        <p:spPr/>
        <p:txBody>
          <a:bodyPr>
            <a:normAutofit fontScale="92500" lnSpcReduction="20000"/>
          </a:bodyPr>
          <a:lstStyle/>
          <a:p>
            <a:pPr>
              <a:spcAft>
                <a:spcPts val="1200"/>
              </a:spcAft>
            </a:pPr>
            <a:r>
              <a:rPr lang="de-DE" dirty="0"/>
              <a:t>Dies sind jedoch etwas willkürliche Ziele: </a:t>
            </a:r>
            <a:r>
              <a:rPr lang="de-AT" dirty="0">
                <a:solidFill>
                  <a:srgbClr val="1F497D"/>
                </a:solidFill>
                <a:ea typeface="Calibri"/>
              </a:rPr>
              <a:t>1,5 °C</a:t>
            </a:r>
            <a:r>
              <a:rPr lang="de-DE" dirty="0"/>
              <a:t> ist weniger gefährlich als </a:t>
            </a:r>
            <a:r>
              <a:rPr lang="de-AT" dirty="0">
                <a:solidFill>
                  <a:srgbClr val="1F497D"/>
                </a:solidFill>
              </a:rPr>
              <a:t>2</a:t>
            </a:r>
            <a:r>
              <a:rPr lang="de-AT" dirty="0">
                <a:solidFill>
                  <a:srgbClr val="1F497D"/>
                </a:solidFill>
                <a:ea typeface="Calibri"/>
              </a:rPr>
              <a:t> °C </a:t>
            </a:r>
            <a:r>
              <a:rPr lang="de-DE" dirty="0"/>
              <a:t>, was weniger gefährlich ist als </a:t>
            </a:r>
            <a:r>
              <a:rPr lang="de-AT" dirty="0">
                <a:solidFill>
                  <a:srgbClr val="1F497D"/>
                </a:solidFill>
              </a:rPr>
              <a:t>2</a:t>
            </a:r>
            <a:r>
              <a:rPr lang="de-AT" dirty="0">
                <a:solidFill>
                  <a:srgbClr val="1F497D"/>
                </a:solidFill>
                <a:ea typeface="Calibri"/>
              </a:rPr>
              <a:t>,5 °C </a:t>
            </a:r>
            <a:r>
              <a:rPr lang="de-DE" dirty="0"/>
              <a:t>, was wiederum weniger gefährlich ist als </a:t>
            </a:r>
            <a:r>
              <a:rPr lang="de-AT" dirty="0">
                <a:solidFill>
                  <a:srgbClr val="1F497D"/>
                </a:solidFill>
              </a:rPr>
              <a:t>3</a:t>
            </a:r>
            <a:r>
              <a:rPr lang="de-AT" dirty="0">
                <a:solidFill>
                  <a:srgbClr val="1F497D"/>
                </a:solidFill>
                <a:ea typeface="Calibri"/>
              </a:rPr>
              <a:t> °C </a:t>
            </a:r>
            <a:r>
              <a:rPr lang="de-DE" dirty="0"/>
              <a:t>und so weiter.</a:t>
            </a:r>
          </a:p>
          <a:p>
            <a:pPr>
              <a:spcAft>
                <a:spcPts val="1200"/>
              </a:spcAft>
            </a:pPr>
            <a:r>
              <a:rPr lang="de-DE" dirty="0"/>
              <a:t>Jede weitere zusätzliche Erwärmung über die jetzt bereits heißen Temperaturen (</a:t>
            </a:r>
            <a:r>
              <a:rPr lang="de-AT" dirty="0">
                <a:solidFill>
                  <a:srgbClr val="1F497D"/>
                </a:solidFill>
                <a:ea typeface="Calibri"/>
              </a:rPr>
              <a:t>1 °C </a:t>
            </a:r>
            <a:r>
              <a:rPr lang="de-DE" dirty="0"/>
              <a:t>wärmer als vorindustriell) erhöht die globalen Risiken. Um unter diesen Temperaturschwellen zu bleiben, ist eine aggressive Klimapolitik von allen Staaten der Welt erforderlich.</a:t>
            </a:r>
          </a:p>
          <a:p>
            <a:pPr marL="0" indent="0">
              <a:buNone/>
            </a:pPr>
            <a:endParaRPr lang="de-AT" dirty="0"/>
          </a:p>
        </p:txBody>
      </p:sp>
    </p:spTree>
    <p:extLst>
      <p:ext uri="{BB962C8B-B14F-4D97-AF65-F5344CB8AC3E}">
        <p14:creationId xmlns:p14="http://schemas.microsoft.com/office/powerpoint/2010/main" val="407172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The Guardian (3)</a:t>
            </a:r>
          </a:p>
        </p:txBody>
      </p:sp>
      <p:sp>
        <p:nvSpPr>
          <p:cNvPr id="3" name="Inhaltsplatzhalter 2"/>
          <p:cNvSpPr>
            <a:spLocks noGrp="1"/>
          </p:cNvSpPr>
          <p:nvPr>
            <p:ph idx="1"/>
          </p:nvPr>
        </p:nvSpPr>
        <p:spPr/>
        <p:txBody>
          <a:bodyPr>
            <a:normAutofit/>
          </a:bodyPr>
          <a:lstStyle/>
          <a:p>
            <a:pPr>
              <a:spcAft>
                <a:spcPts val="1200"/>
              </a:spcAft>
            </a:pPr>
            <a:r>
              <a:rPr lang="de-AT" dirty="0"/>
              <a:t>Die</a:t>
            </a:r>
            <a:r>
              <a:rPr lang="de-DE" dirty="0"/>
              <a:t> Antwort auf die Frage „Was sollen wir anstreben?“ ist einfach: Reduzieren der Treibhausgasemissionen so viel als möglich und so schnell als möglich.</a:t>
            </a:r>
          </a:p>
          <a:p>
            <a:pPr>
              <a:spcAft>
                <a:spcPts val="1200"/>
              </a:spcAft>
            </a:pPr>
            <a:r>
              <a:rPr lang="de-DE" dirty="0"/>
              <a:t>Die Antwort wird solange immer dieselbe sein, bis die Welt Kohlenstoff-Neutralität erreicht hat. </a:t>
            </a:r>
            <a:endParaRPr lang="de-AT" dirty="0"/>
          </a:p>
          <a:p>
            <a:endParaRPr lang="de-AT" dirty="0"/>
          </a:p>
        </p:txBody>
      </p:sp>
    </p:spTree>
    <p:extLst>
      <p:ext uri="{BB962C8B-B14F-4D97-AF65-F5344CB8AC3E}">
        <p14:creationId xmlns:p14="http://schemas.microsoft.com/office/powerpoint/2010/main" val="241505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Fakten Klimawandel</a:t>
            </a:r>
            <a:br>
              <a:rPr lang="de-AT" dirty="0"/>
            </a:br>
            <a:r>
              <a:rPr lang="de-AT" dirty="0"/>
              <a:t>Sonderbericht IPCC </a:t>
            </a:r>
            <a:r>
              <a:rPr lang="en-GB" dirty="0">
                <a:ea typeface="Calibri"/>
                <a:cs typeface="Times New Roman"/>
              </a:rPr>
              <a:t>1,5</a:t>
            </a:r>
            <a:r>
              <a:rPr lang="en-GB" baseline="30000" dirty="0">
                <a:ea typeface="Calibri"/>
                <a:cs typeface="Times New Roman"/>
              </a:rPr>
              <a:t>o</a:t>
            </a:r>
            <a:r>
              <a:rPr lang="en-GB" dirty="0">
                <a:ea typeface="Calibri"/>
                <a:cs typeface="Times New Roman"/>
              </a:rPr>
              <a:t>C (3)</a:t>
            </a:r>
            <a:r>
              <a:rPr lang="de-AT" dirty="0"/>
              <a:t>  </a:t>
            </a:r>
          </a:p>
        </p:txBody>
      </p:sp>
      <p:sp>
        <p:nvSpPr>
          <p:cNvPr id="3" name="Inhaltsplatzhalter 2"/>
          <p:cNvSpPr>
            <a:spLocks noGrp="1"/>
          </p:cNvSpPr>
          <p:nvPr>
            <p:ph idx="1"/>
          </p:nvPr>
        </p:nvSpPr>
        <p:spPr/>
        <p:txBody>
          <a:bodyPr/>
          <a:lstStyle/>
          <a:p>
            <a:r>
              <a:rPr lang="de-DE" dirty="0"/>
              <a:t>Die klimabedingten Risiken für Gesundheit, Lebensunterhalt, Ernährungssicherheit, Wasserversorgung, menschliche Sicherheit und Wirtschaftswachstum werden bei einer globalen Erwärmung von </a:t>
            </a:r>
            <a:r>
              <a:rPr lang="de-AT" dirty="0">
                <a:solidFill>
                  <a:srgbClr val="1F497D"/>
                </a:solidFill>
                <a:ea typeface="Calibri"/>
              </a:rPr>
              <a:t>1,5 °C</a:t>
            </a:r>
            <a:r>
              <a:rPr lang="de-DE" dirty="0"/>
              <a:t> weiter ansteigen und sich bei einer solchen von </a:t>
            </a:r>
            <a:r>
              <a:rPr lang="de-AT" dirty="0">
                <a:solidFill>
                  <a:srgbClr val="1F497D"/>
                </a:solidFill>
              </a:rPr>
              <a:t>2</a:t>
            </a:r>
            <a:r>
              <a:rPr lang="de-AT" dirty="0">
                <a:solidFill>
                  <a:srgbClr val="1F497D"/>
                </a:solidFill>
                <a:ea typeface="Calibri"/>
              </a:rPr>
              <a:t> °C </a:t>
            </a:r>
            <a:r>
              <a:rPr lang="de-DE" dirty="0"/>
              <a:t>weiter erhöhen. </a:t>
            </a:r>
          </a:p>
          <a:p>
            <a:endParaRPr lang="de-AT" dirty="0"/>
          </a:p>
        </p:txBody>
      </p:sp>
    </p:spTree>
    <p:extLst>
      <p:ext uri="{BB962C8B-B14F-4D97-AF65-F5344CB8AC3E}">
        <p14:creationId xmlns:p14="http://schemas.microsoft.com/office/powerpoint/2010/main" val="368815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Fakten Klimawandel</a:t>
            </a:r>
            <a:br>
              <a:rPr lang="de-AT" dirty="0"/>
            </a:br>
            <a:r>
              <a:rPr lang="de-AT" dirty="0"/>
              <a:t>Sonderbericht IPCC </a:t>
            </a:r>
            <a:r>
              <a:rPr lang="en-GB" dirty="0">
                <a:ea typeface="Calibri"/>
                <a:cs typeface="Times New Roman"/>
              </a:rPr>
              <a:t>1,5</a:t>
            </a:r>
            <a:r>
              <a:rPr lang="en-GB" baseline="30000" dirty="0">
                <a:ea typeface="Calibri"/>
                <a:cs typeface="Times New Roman"/>
              </a:rPr>
              <a:t>o</a:t>
            </a:r>
            <a:r>
              <a:rPr lang="en-GB" dirty="0">
                <a:ea typeface="Calibri"/>
                <a:cs typeface="Times New Roman"/>
              </a:rPr>
              <a:t>C (4)</a:t>
            </a:r>
            <a:r>
              <a:rPr lang="de-AT" dirty="0"/>
              <a:t> </a:t>
            </a:r>
          </a:p>
        </p:txBody>
      </p:sp>
      <p:sp>
        <p:nvSpPr>
          <p:cNvPr id="3" name="Inhaltsplatzhalter 2"/>
          <p:cNvSpPr>
            <a:spLocks noGrp="1"/>
          </p:cNvSpPr>
          <p:nvPr>
            <p:ph idx="1"/>
          </p:nvPr>
        </p:nvSpPr>
        <p:spPr>
          <a:xfrm>
            <a:off x="467544" y="1556792"/>
            <a:ext cx="8229600" cy="4525963"/>
          </a:xfrm>
        </p:spPr>
        <p:txBody>
          <a:bodyPr>
            <a:normAutofit fontScale="85000" lnSpcReduction="10000"/>
          </a:bodyPr>
          <a:lstStyle/>
          <a:p>
            <a:pPr>
              <a:spcAft>
                <a:spcPts val="1200"/>
              </a:spcAft>
            </a:pPr>
            <a:r>
              <a:rPr lang="de-DE" dirty="0"/>
              <a:t>Sommer ohne verbleibendes arktisches Meereis sind bei </a:t>
            </a:r>
            <a:r>
              <a:rPr lang="de-AT" dirty="0">
                <a:solidFill>
                  <a:srgbClr val="1F497D"/>
                </a:solidFill>
              </a:rPr>
              <a:t>2</a:t>
            </a:r>
            <a:r>
              <a:rPr lang="de-AT" dirty="0">
                <a:solidFill>
                  <a:srgbClr val="1F497D"/>
                </a:solidFill>
                <a:ea typeface="Calibri"/>
              </a:rPr>
              <a:t> °C</a:t>
            </a:r>
            <a:r>
              <a:rPr lang="de-DE" dirty="0"/>
              <a:t> zehnmal häufiger als</a:t>
            </a:r>
            <a:r>
              <a:rPr lang="de-AT" dirty="0">
                <a:solidFill>
                  <a:srgbClr val="1F497D"/>
                </a:solidFill>
                <a:ea typeface="Calibri"/>
              </a:rPr>
              <a:t> bei 1,5 °C</a:t>
            </a:r>
            <a:r>
              <a:rPr lang="de-DE" dirty="0"/>
              <a:t>  (mindestens einmal pro Jahrzehnt vs. einmal pro Jahrhundert). </a:t>
            </a:r>
          </a:p>
          <a:p>
            <a:pPr>
              <a:spcAft>
                <a:spcPts val="1200"/>
              </a:spcAft>
            </a:pPr>
            <a:r>
              <a:rPr lang="de-DE" dirty="0"/>
              <a:t>Was in der Arktis passiert, bleibt nicht in der Arktis - das Verschwinden des Meereises scheint mit dem schwächer werdenden Jet-Stream verbunden zu sein;</a:t>
            </a:r>
          </a:p>
          <a:p>
            <a:pPr>
              <a:spcAft>
                <a:spcPts val="1200"/>
              </a:spcAft>
            </a:pPr>
            <a:r>
              <a:rPr lang="de-DE" dirty="0"/>
              <a:t>Dies führt dazu, dass Wettersysteme für längere Zeit verweilen. Dies kann zu besonders starken Hitzewellen, Überschwemmungen, Dürren und anderen extremen Wetterereignissen führen. </a:t>
            </a:r>
            <a:endParaRPr lang="de-AT" dirty="0"/>
          </a:p>
        </p:txBody>
      </p:sp>
    </p:spTree>
    <p:extLst>
      <p:ext uri="{BB962C8B-B14F-4D97-AF65-F5344CB8AC3E}">
        <p14:creationId xmlns:p14="http://schemas.microsoft.com/office/powerpoint/2010/main" val="333126487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3963</Words>
  <Application>Microsoft Office PowerPoint</Application>
  <PresentationFormat>Bildschirmpräsentation (4:3)</PresentationFormat>
  <Paragraphs>262</Paragraphs>
  <Slides>56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56</vt:i4>
      </vt:variant>
    </vt:vector>
  </HeadingPairs>
  <TitlesOfParts>
    <vt:vector size="61" baseType="lpstr">
      <vt:lpstr>Arial</vt:lpstr>
      <vt:lpstr>Calibri</vt:lpstr>
      <vt:lpstr>Times New Roman</vt:lpstr>
      <vt:lpstr>Wingdings</vt:lpstr>
      <vt:lpstr>Larissa</vt:lpstr>
      <vt:lpstr>"Der Klimawandel geschieht jetzt! Haben Weltklimakonferenzen Auswirkungen?" </vt:lpstr>
      <vt:lpstr>Übersicht</vt:lpstr>
      <vt:lpstr>Fakten Klimawandel IPCC Sonderbericht 1.50C (1)</vt:lpstr>
      <vt:lpstr>Fakten Klimawandel IPCC Sonderbericht 1.50C (2)</vt:lpstr>
      <vt:lpstr>The Guardian (1)</vt:lpstr>
      <vt:lpstr>The Guardian (2)</vt:lpstr>
      <vt:lpstr>The Guardian (3)</vt:lpstr>
      <vt:lpstr>Fakten Klimawandel Sonderbericht IPCC 1,5oC (3)  </vt:lpstr>
      <vt:lpstr>Fakten Klimawandel Sonderbericht IPCC 1,5oC (4) </vt:lpstr>
      <vt:lpstr>Fakten Klimawandel Sonderbericht IPCC 1,5oC (5) </vt:lpstr>
      <vt:lpstr>Pariser Übereinkommen (1)</vt:lpstr>
      <vt:lpstr>Pariser Übereinkommen (2)</vt:lpstr>
      <vt:lpstr>Pariser Übereinkommen (3)</vt:lpstr>
      <vt:lpstr>Pariser Übereinkommen (4)</vt:lpstr>
      <vt:lpstr>Kontext – Pariser Übereinkommen</vt:lpstr>
      <vt:lpstr>Ergebnisse Kattowitz (1)</vt:lpstr>
      <vt:lpstr>Ergebnisse von Kattowitz (2)</vt:lpstr>
      <vt:lpstr>Ergebnisse Kattowitz (3) Elemente des Regelwerks</vt:lpstr>
      <vt:lpstr>Ergebnisse kattowitz (4)  Talanoa dialog  </vt:lpstr>
      <vt:lpstr>Warum das Pariser Übereinkommen Bestand haben wird</vt:lpstr>
      <vt:lpstr>Meldungen zum Klimawandel (1)</vt:lpstr>
      <vt:lpstr>Trajectories of the Earth System</vt:lpstr>
      <vt:lpstr>Meldungen zum Klimawandel (2a)</vt:lpstr>
      <vt:lpstr>Meldungen zum Klimawandel (2b)</vt:lpstr>
      <vt:lpstr>Meldungen zum Klimawandel (3)</vt:lpstr>
      <vt:lpstr>Meldungen zum Klimawandel (4)</vt:lpstr>
      <vt:lpstr>Meldungen zum Klimawandel (5)</vt:lpstr>
      <vt:lpstr>Meldungen zum Klimawandel (6)</vt:lpstr>
      <vt:lpstr>Meldungen zum Klimawandel (7)</vt:lpstr>
      <vt:lpstr> Meldungen zum Klimawandel (8) </vt:lpstr>
      <vt:lpstr>Meldungen zum Klimawandel (9)</vt:lpstr>
      <vt:lpstr>Redrawing the geopolitical map (1) </vt:lpstr>
      <vt:lpstr>Redrawing the geopolitical map (2) Impacts on selected countries</vt:lpstr>
      <vt:lpstr>Addressing root causes of geopolitical instability (3)</vt:lpstr>
      <vt:lpstr>Conclusion geopolitics (4)</vt:lpstr>
      <vt:lpstr>Global Commission on the Geopolitics of Energy Transformation (5) </vt:lpstr>
      <vt:lpstr>Klimapolitik am Prüfstand (2017)</vt:lpstr>
      <vt:lpstr>Klimapolitik am Prüfstand (2019)</vt:lpstr>
      <vt:lpstr>Erreichen der Klimaziele (1)?</vt:lpstr>
      <vt:lpstr>Erreichen der Klimaziele (2)?</vt:lpstr>
      <vt:lpstr>Erreichen der Klimaziele (3)?</vt:lpstr>
      <vt:lpstr>Erreichen der Klimaziele (4)?</vt:lpstr>
      <vt:lpstr>Erreichen der Klimaziele (5)?</vt:lpstr>
      <vt:lpstr>Erreichen der Klimaziele (6)?</vt:lpstr>
      <vt:lpstr>Four global threats of climate change</vt:lpstr>
      <vt:lpstr>Nexus:  food security, mitigation </vt:lpstr>
      <vt:lpstr>Climate change as a stress/threat multiplier - migration</vt:lpstr>
      <vt:lpstr>Sea level rise</vt:lpstr>
      <vt:lpstr>Tipping points</vt:lpstr>
      <vt:lpstr>The internal process within the EU</vt:lpstr>
      <vt:lpstr>How to reach consensus under the UNFCCC</vt:lpstr>
      <vt:lpstr>UN Climate Action Summit 2019</vt:lpstr>
      <vt:lpstr>Kommunikation</vt:lpstr>
      <vt:lpstr>Die Rolle unserer Entscheidungen</vt:lpstr>
      <vt:lpstr>Rolle der Schule?</vt:lpstr>
      <vt:lpstr>Kontakt &amp;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Radunsky Klaus</dc:creator>
  <cp:lastModifiedBy>MMag. Sampt Stefan</cp:lastModifiedBy>
  <cp:revision>20</cp:revision>
  <dcterms:created xsi:type="dcterms:W3CDTF">2019-09-10T05:24:32Z</dcterms:created>
  <dcterms:modified xsi:type="dcterms:W3CDTF">2019-10-01T14:06:37Z</dcterms:modified>
</cp:coreProperties>
</file>