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1384" r:id="rId3"/>
    <p:sldId id="1373" r:id="rId4"/>
    <p:sldId id="1375" r:id="rId5"/>
    <p:sldId id="1376" r:id="rId6"/>
    <p:sldId id="1399" r:id="rId7"/>
    <p:sldId id="1400" r:id="rId8"/>
    <p:sldId id="1401" r:id="rId9"/>
    <p:sldId id="1402" r:id="rId10"/>
    <p:sldId id="1403" r:id="rId11"/>
    <p:sldId id="1394" r:id="rId12"/>
    <p:sldId id="1398" r:id="rId13"/>
    <p:sldId id="1404" r:id="rId14"/>
    <p:sldId id="1405" r:id="rId15"/>
    <p:sldId id="1406" r:id="rId16"/>
    <p:sldId id="1377" r:id="rId17"/>
    <p:sldId id="1378" r:id="rId18"/>
    <p:sldId id="1383" r:id="rId19"/>
    <p:sldId id="1397" r:id="rId20"/>
    <p:sldId id="1390" r:id="rId21"/>
    <p:sldId id="1391" r:id="rId22"/>
    <p:sldId id="1392" r:id="rId23"/>
    <p:sldId id="1395" r:id="rId24"/>
    <p:sldId id="1393" r:id="rId25"/>
  </p:sldIdLst>
  <p:sldSz cx="12192000" cy="6858000"/>
  <p:notesSz cx="6864350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illkommen" id="{E75E278A-FF0E-49A4-B170-79828D63BBAD}">
          <p14:sldIdLst>
            <p14:sldId id="1384"/>
            <p14:sldId id="1373"/>
            <p14:sldId id="1375"/>
            <p14:sldId id="1376"/>
            <p14:sldId id="1399"/>
            <p14:sldId id="1400"/>
            <p14:sldId id="1401"/>
            <p14:sldId id="1402"/>
            <p14:sldId id="1403"/>
            <p14:sldId id="1394"/>
            <p14:sldId id="1398"/>
            <p14:sldId id="1404"/>
            <p14:sldId id="1405"/>
            <p14:sldId id="1406"/>
            <p14:sldId id="1377"/>
            <p14:sldId id="1378"/>
            <p14:sldId id="1383"/>
            <p14:sldId id="1397"/>
            <p14:sldId id="1390"/>
            <p14:sldId id="1391"/>
          </p14:sldIdLst>
        </p14:section>
        <p14:section name="Design, Impress, Work Together" id="{B9B51309-D148-4332-87C2-07BE32FBCA3B}">
          <p14:sldIdLst>
            <p14:sldId id="1392"/>
            <p14:sldId id="1395"/>
            <p14:sldId id="1393"/>
          </p14:sldIdLst>
        </p14:section>
        <p14:section name="Weitere Informatione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66"/>
    <a:srgbClr val="DD462F"/>
    <a:srgbClr val="D24726"/>
    <a:srgbClr val="D2B4A6"/>
    <a:srgbClr val="734F29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3954" autoAdjust="0"/>
  </p:normalViewPr>
  <p:slideViewPr>
    <p:cSldViewPr>
      <p:cViewPr varScale="1">
        <p:scale>
          <a:sx n="80" d="100"/>
          <a:sy n="80" d="100"/>
        </p:scale>
        <p:origin x="6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98" y="77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501480"/>
          </a:xfrm>
          <a:prstGeom prst="rect">
            <a:avLst/>
          </a:prstGeom>
        </p:spPr>
        <p:txBody>
          <a:bodyPr vert="horz" lIns="96344" tIns="48172" rIns="96344" bIns="48172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212" y="0"/>
            <a:ext cx="2974551" cy="501480"/>
          </a:xfrm>
          <a:prstGeom prst="rect">
            <a:avLst/>
          </a:prstGeom>
        </p:spPr>
        <p:txBody>
          <a:bodyPr vert="horz" lIns="96344" tIns="48172" rIns="96344" bIns="48172" rtlCol="0"/>
          <a:lstStyle>
            <a:lvl1pPr algn="r">
              <a:defRPr sz="1300"/>
            </a:lvl1pPr>
          </a:lstStyle>
          <a:p>
            <a:fld id="{8C9146D8-245D-48F7-A30A-38B58300ABA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93422"/>
            <a:ext cx="2974551" cy="501479"/>
          </a:xfrm>
          <a:prstGeom prst="rect">
            <a:avLst/>
          </a:prstGeom>
        </p:spPr>
        <p:txBody>
          <a:bodyPr vert="horz" lIns="96344" tIns="48172" rIns="96344" bIns="48172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212" y="9493422"/>
            <a:ext cx="2974551" cy="501479"/>
          </a:xfrm>
          <a:prstGeom prst="rect">
            <a:avLst/>
          </a:prstGeom>
        </p:spPr>
        <p:txBody>
          <a:bodyPr vert="horz" lIns="96344" tIns="48172" rIns="96344" bIns="48172" rtlCol="0" anchor="b"/>
          <a:lstStyle>
            <a:lvl1pPr algn="r">
              <a:defRPr sz="1300"/>
            </a:lvl1pPr>
          </a:lstStyle>
          <a:p>
            <a:fld id="{012AF4EC-549B-4AF0-9C00-B8A1C575B3C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179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501480"/>
          </a:xfrm>
          <a:prstGeom prst="rect">
            <a:avLst/>
          </a:prstGeom>
        </p:spPr>
        <p:txBody>
          <a:bodyPr vert="horz" lIns="96344" tIns="48172" rIns="96344" bIns="48172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2" y="0"/>
            <a:ext cx="2974551" cy="501480"/>
          </a:xfrm>
          <a:prstGeom prst="rect">
            <a:avLst/>
          </a:prstGeom>
        </p:spPr>
        <p:txBody>
          <a:bodyPr vert="horz" lIns="96344" tIns="48172" rIns="96344" bIns="48172" rtlCol="0"/>
          <a:lstStyle>
            <a:lvl1pPr algn="r">
              <a:defRPr sz="1300"/>
            </a:lvl1pPr>
          </a:lstStyle>
          <a:p>
            <a:fld id="{EC13577B-6902-467D-A26C-08A0DD5E4E03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4" tIns="48172" rIns="96344" bIns="48172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810046"/>
            <a:ext cx="5491480" cy="3935492"/>
          </a:xfrm>
          <a:prstGeom prst="rect">
            <a:avLst/>
          </a:prstGeom>
        </p:spPr>
        <p:txBody>
          <a:bodyPr vert="horz" lIns="96344" tIns="48172" rIns="96344" bIns="48172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93422"/>
            <a:ext cx="2974551" cy="501479"/>
          </a:xfrm>
          <a:prstGeom prst="rect">
            <a:avLst/>
          </a:prstGeom>
        </p:spPr>
        <p:txBody>
          <a:bodyPr vert="horz" lIns="96344" tIns="48172" rIns="96344" bIns="48172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2" y="9493422"/>
            <a:ext cx="2974551" cy="501479"/>
          </a:xfrm>
          <a:prstGeom prst="rect">
            <a:avLst/>
          </a:prstGeom>
        </p:spPr>
        <p:txBody>
          <a:bodyPr vert="horz" lIns="96344" tIns="48172" rIns="96344" bIns="48172" rtlCol="0" anchor="b"/>
          <a:lstStyle>
            <a:lvl1pPr algn="r">
              <a:defRPr sz="1300"/>
            </a:lvl1pPr>
          </a:lstStyle>
          <a:p>
            <a:fld id="{DF61EA0F-A667-4B49-8422-0062BC55E2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388" y="1249363"/>
            <a:ext cx="5997575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3438"/>
            <a:fld id="{DF61EA0F-A667-4B49-8422-0062BC55E249}" type="slidenum">
              <a:rPr lang="de-DE">
                <a:latin typeface="Calibri"/>
              </a:rPr>
              <a:pPr defTabSz="963438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1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388" y="1249363"/>
            <a:ext cx="5997575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38"/>
            <a:r>
              <a:rPr lang="de-DE" sz="1300" dirty="0">
                <a:latin typeface="Calibri"/>
              </a:rPr>
              <a:t>Im Bildschirmpräsentationsmodus klicken Sie auf den Pfeil, um zum Center für erste Schritte mit PowerPoint zu gelangen.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3438"/>
            <a:fld id="{DF61EA0F-A667-4B49-8422-0062BC55E249}" type="slidenum">
              <a:rPr lang="de-DE">
                <a:latin typeface="Calibri"/>
              </a:rPr>
              <a:pPr defTabSz="963438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5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WOZU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05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WOZU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13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WAS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51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WAS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14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Stufen </a:t>
            </a:r>
            <a:r>
              <a:rPr lang="de-AT" smtClean="0"/>
              <a:t>der Betroffenheit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887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WIE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892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766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WIRKUNG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20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2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02238"/>
            <a:ext cx="4677082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5891" y="0"/>
            <a:ext cx="104566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0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2486238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322602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de-DE" smtClean="0"/>
              <a:t>28.09.2016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7" r:id="rId5"/>
    <p:sldLayoutId id="2147483666" r:id="rId6"/>
    <p:sldLayoutId id="2147483678" r:id="rId7"/>
    <p:sldLayoutId id="2147483679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slide" Target="slide17.xml"/><Relationship Id="rId4" Type="http://schemas.openxmlformats.org/officeDocument/2006/relationships/slide" Target="slide3.xml"/><Relationship Id="rId9" Type="http://schemas.openxmlformats.org/officeDocument/2006/relationships/image" Target="../media/image4.png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2061005"/>
            <a:ext cx="10515600" cy="271673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AT" sz="9600" b="1" dirty="0" smtClean="0"/>
              <a:t>Hochschuldidaktik im Dialog</a:t>
            </a:r>
            <a:endParaRPr lang="de-DE" sz="9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10384764" cy="1137793"/>
          </a:xfrm>
        </p:spPr>
        <p:txBody>
          <a:bodyPr>
            <a:normAutofit/>
          </a:bodyPr>
          <a:lstStyle/>
          <a:p>
            <a:pPr algn="ctr">
              <a:spcBef>
                <a:spcPts val="6"/>
              </a:spcBef>
            </a:pPr>
            <a:r>
              <a:rPr lang="de-AT" dirty="0" smtClean="0"/>
              <a:t>Gabriele Beer							Rudolf Beer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60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Lern-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prozesse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leiten &amp;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begleiten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90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Aspekte zum hochschulischen Lernen</a:t>
            </a:r>
            <a:endParaRPr lang="de-AT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000250"/>
            <a:ext cx="10744200" cy="4232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Formate/Vermittlungsformen des Lernens (VO, SE, UE, PPS)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Sozialformen, Medien, Unterrichtskonzepte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Lerntheorien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+mj-lt"/>
              </a:rPr>
              <a:t>Sozial-kognitive Lerntheorie/Lernen am Modell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+mj-lt"/>
              </a:rPr>
              <a:t>Konstruktivistische Lerntheorie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Reflexion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Individualisiertes </a:t>
            </a:r>
            <a:r>
              <a:rPr lang="de-AT" sz="2000" dirty="0">
                <a:latin typeface="+mj-lt"/>
              </a:rPr>
              <a:t>Lernen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+mj-lt"/>
              </a:rPr>
              <a:t>Differenzierung – Zone </a:t>
            </a:r>
            <a:r>
              <a:rPr lang="de-AT" sz="2000" dirty="0">
                <a:latin typeface="+mj-lt"/>
              </a:rPr>
              <a:t>der nächsten Entwicklung (</a:t>
            </a:r>
            <a:r>
              <a:rPr lang="de-AT" sz="2000" dirty="0" err="1" smtClean="0">
                <a:latin typeface="+mj-lt"/>
              </a:rPr>
              <a:t>Wygotski</a:t>
            </a:r>
            <a:r>
              <a:rPr lang="de-AT" sz="2000" dirty="0" smtClean="0">
                <a:latin typeface="+mj-lt"/>
              </a:rPr>
              <a:t>, 1987)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AT" sz="2000" dirty="0" smtClean="0">
                <a:latin typeface="+mj-lt"/>
              </a:rPr>
              <a:t>z.B. individuelle Begleitung beim Erstellen der Bachelorarbeit</a:t>
            </a:r>
            <a:endParaRPr lang="de-AT" sz="2000" dirty="0">
              <a:latin typeface="+mj-lt"/>
            </a:endParaRPr>
          </a:p>
        </p:txBody>
      </p:sp>
      <p:sp>
        <p:nvSpPr>
          <p:cNvPr id="5" name="Herz 4">
            <a:hlinkClick r:id="rId2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265312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Forschende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Lehre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Forschendes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Lernen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615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Forschung an Pädagogischen Hochschulen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770467" y="2460688"/>
            <a:ext cx="27770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Scientific</a:t>
            </a:r>
          </a:p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Community</a:t>
            </a:r>
          </a:p>
          <a:p>
            <a:pPr algn="ctr"/>
            <a:endParaRPr lang="de-AT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endParaRPr lang="de-AT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endParaRPr lang="de-AT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de-AT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de-AT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Fach/Domäne</a:t>
            </a:r>
            <a:r>
              <a:rPr lang="de-AT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endParaRPr lang="de-AT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de-AT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Didaktik, Schule</a:t>
            </a:r>
            <a:r>
              <a:rPr lang="de-AT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4" name="Rechteck 3"/>
          <p:cNvSpPr/>
          <p:nvPr/>
        </p:nvSpPr>
        <p:spPr>
          <a:xfrm>
            <a:off x="770467" y="5190065"/>
            <a:ext cx="2777067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AT" sz="2000" b="1" dirty="0"/>
              <a:t>Ergebnisse</a:t>
            </a:r>
          </a:p>
        </p:txBody>
      </p:sp>
      <p:sp>
        <p:nvSpPr>
          <p:cNvPr id="5" name="Rechteck 4"/>
          <p:cNvSpPr/>
          <p:nvPr/>
        </p:nvSpPr>
        <p:spPr>
          <a:xfrm>
            <a:off x="4593166" y="5190066"/>
            <a:ext cx="2777067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AT" sz="2000" b="1" dirty="0" smtClean="0"/>
              <a:t>Habitus</a:t>
            </a:r>
          </a:p>
          <a:p>
            <a:pPr algn="r"/>
            <a:r>
              <a:rPr lang="de-AT" sz="2000" b="1" dirty="0" smtClean="0"/>
              <a:t>Prozess</a:t>
            </a:r>
          </a:p>
        </p:txBody>
      </p:sp>
      <p:sp>
        <p:nvSpPr>
          <p:cNvPr id="6" name="Rechteck 5"/>
          <p:cNvSpPr/>
          <p:nvPr/>
        </p:nvSpPr>
        <p:spPr>
          <a:xfrm>
            <a:off x="8415865" y="5190065"/>
            <a:ext cx="2777067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AT" sz="2000" b="1" dirty="0" smtClean="0"/>
              <a:t>Habitus </a:t>
            </a:r>
          </a:p>
          <a:p>
            <a:pPr algn="r"/>
            <a:r>
              <a:rPr lang="de-AT" sz="2000" b="1" dirty="0" smtClean="0"/>
              <a:t>Selbstverständnis</a:t>
            </a:r>
            <a:endParaRPr lang="de-AT" sz="2000" b="1" dirty="0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4593166" y="5190065"/>
            <a:ext cx="2777067" cy="804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5655733" y="5490599"/>
            <a:ext cx="626534" cy="1820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AT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4593167" y="2460688"/>
            <a:ext cx="27770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Jung-Forscherinnen</a:t>
            </a:r>
          </a:p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Student/innen</a:t>
            </a:r>
          </a:p>
          <a:p>
            <a:pPr algn="ctr"/>
            <a:endParaRPr lang="de-AT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de-AT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(Humanwissenschaft, Fach, Persönlichkeit)</a:t>
            </a:r>
            <a:endParaRPr lang="de-AT" sz="1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161867" y="2460688"/>
            <a:ext cx="3005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Senior-Forscher/innen</a:t>
            </a:r>
          </a:p>
          <a:p>
            <a:pPr algn="ctr"/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Lehrende</a:t>
            </a:r>
          </a:p>
        </p:txBody>
      </p:sp>
      <p:sp>
        <p:nvSpPr>
          <p:cNvPr id="15" name="Rechteck 14"/>
          <p:cNvSpPr/>
          <p:nvPr/>
        </p:nvSpPr>
        <p:spPr>
          <a:xfrm>
            <a:off x="8551334" y="4334935"/>
            <a:ext cx="2531534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AT" sz="2000" b="1" dirty="0" smtClean="0"/>
              <a:t>Entwicklung</a:t>
            </a:r>
          </a:p>
          <a:p>
            <a:pPr algn="r"/>
            <a:r>
              <a:rPr lang="de-AT" sz="2000" b="1" dirty="0" smtClean="0"/>
              <a:t>Steuerung</a:t>
            </a:r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8542867" y="4884199"/>
            <a:ext cx="749299" cy="2408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10557933" y="4336322"/>
            <a:ext cx="524935" cy="1862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9939867" y="5208944"/>
            <a:ext cx="1227666" cy="3509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8746067" y="3469753"/>
            <a:ext cx="2192867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AT" sz="2000" b="1" dirty="0" smtClean="0"/>
              <a:t>Teilhabe</a:t>
            </a:r>
          </a:p>
        </p:txBody>
      </p:sp>
      <p:sp>
        <p:nvSpPr>
          <p:cNvPr id="26" name="Rechteck 25"/>
          <p:cNvSpPr/>
          <p:nvPr/>
        </p:nvSpPr>
        <p:spPr>
          <a:xfrm>
            <a:off x="4715931" y="4334935"/>
            <a:ext cx="2531534" cy="8043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AT" sz="2000" b="1" dirty="0" err="1" smtClean="0"/>
              <a:t>ak</a:t>
            </a:r>
            <a:r>
              <a:rPr lang="de-AT" sz="2000" b="1" dirty="0" smtClean="0"/>
              <a:t>. Schlüssel-qualifikation</a:t>
            </a:r>
          </a:p>
        </p:txBody>
      </p:sp>
      <p:sp>
        <p:nvSpPr>
          <p:cNvPr id="27" name="Pfeil nach unten 26"/>
          <p:cNvSpPr/>
          <p:nvPr/>
        </p:nvSpPr>
        <p:spPr>
          <a:xfrm>
            <a:off x="5554133" y="1297079"/>
            <a:ext cx="829734" cy="98213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28" name="Pfeil nach unten 27"/>
          <p:cNvSpPr/>
          <p:nvPr/>
        </p:nvSpPr>
        <p:spPr>
          <a:xfrm>
            <a:off x="9364133" y="1297079"/>
            <a:ext cx="829734" cy="98213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29" name="Pfeil nach unten 28"/>
          <p:cNvSpPr/>
          <p:nvPr/>
        </p:nvSpPr>
        <p:spPr>
          <a:xfrm>
            <a:off x="1744133" y="1297079"/>
            <a:ext cx="829734" cy="98213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30" name="Halber Rahmen 29"/>
          <p:cNvSpPr/>
          <p:nvPr/>
        </p:nvSpPr>
        <p:spPr>
          <a:xfrm rot="10800000">
            <a:off x="609599" y="5935132"/>
            <a:ext cx="11015131" cy="406400"/>
          </a:xfrm>
          <a:prstGeom prst="halfFrame">
            <a:avLst>
              <a:gd name="adj1" fmla="val 0"/>
              <a:gd name="adj2" fmla="val 0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31" name="Textfeld 30"/>
          <p:cNvSpPr txBox="1"/>
          <p:nvPr/>
        </p:nvSpPr>
        <p:spPr>
          <a:xfrm rot="16200000">
            <a:off x="11187977" y="5351781"/>
            <a:ext cx="87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Lernen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819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Thesen zum Forschenden Lernen</a:t>
            </a:r>
            <a:endParaRPr lang="de-AT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000250"/>
            <a:ext cx="10744200" cy="4232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Lernprozesse im Format der Forschung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Vertraut werden mit wissenschaftlichen Arbeitsprozessen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Eigenständigkeit, soziale Fähigkeiten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Wissenschaftliche Handlungskompetenz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In der Begegnung mit wissenschaftlichen forschenden Arbeitsprozessen die Bedeutung von  Theoriewissen erfahren und weiterentwickeln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Kein träges Wissen, sondern Können … „Tiefes Wissen“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>
              <a:latin typeface="+mj-lt"/>
            </a:endParaRPr>
          </a:p>
          <a:p>
            <a:pPr algn="r"/>
            <a:r>
              <a:rPr lang="de-AT" sz="2000" dirty="0" smtClean="0">
                <a:latin typeface="+mj-lt"/>
              </a:rPr>
              <a:t>(vgl. </a:t>
            </a:r>
            <a:r>
              <a:rPr lang="de-AT" sz="2000" dirty="0" err="1" smtClean="0">
                <a:latin typeface="+mj-lt"/>
              </a:rPr>
              <a:t>Dubbs</a:t>
            </a:r>
            <a:r>
              <a:rPr lang="de-AT" sz="2000" dirty="0" smtClean="0">
                <a:latin typeface="+mj-lt"/>
              </a:rPr>
              <a:t>, 2008; </a:t>
            </a:r>
            <a:r>
              <a:rPr lang="de-AT" sz="2000" dirty="0" err="1" smtClean="0">
                <a:latin typeface="+mj-lt"/>
              </a:rPr>
              <a:t>Reitinger</a:t>
            </a:r>
            <a:r>
              <a:rPr lang="de-AT" sz="2000" dirty="0" smtClean="0">
                <a:latin typeface="+mj-lt"/>
              </a:rPr>
              <a:t>, 2013)</a:t>
            </a:r>
            <a:endParaRPr lang="de-AT" sz="2000" dirty="0">
              <a:latin typeface="+mj-lt"/>
            </a:endParaRPr>
          </a:p>
        </p:txBody>
      </p:sp>
      <p:sp>
        <p:nvSpPr>
          <p:cNvPr id="5" name="Herz 4">
            <a:hlinkClick r:id="rId2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34848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2" y="2529238"/>
            <a:ext cx="4957483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Evaluierung: </a:t>
            </a:r>
            <a:r>
              <a:rPr lang="de-AT" sz="800" b="1" dirty="0" smtClean="0">
                <a:latin typeface="+mn-lt"/>
              </a:rPr>
              <a:t>  </a:t>
            </a:r>
            <a:r>
              <a:rPr lang="de-AT" sz="800" b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de-AT" sz="6000" b="1" dirty="0" smtClean="0">
                <a:latin typeface="+mn-lt"/>
              </a:rPr>
              <a:t/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Glauben v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58119" y="2529237"/>
            <a:ext cx="6034614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s. Wissen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740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ssdiagramm: Manuelle Eingabe 9"/>
          <p:cNvSpPr/>
          <p:nvPr/>
        </p:nvSpPr>
        <p:spPr>
          <a:xfrm flipH="1">
            <a:off x="863600" y="2353734"/>
            <a:ext cx="10490200" cy="364913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8000"/>
              <a:gd name="connsiteX1" fmla="*/ 10000 w 10000"/>
              <a:gd name="connsiteY1" fmla="*/ 1791 h 8000"/>
              <a:gd name="connsiteX2" fmla="*/ 10000 w 10000"/>
              <a:gd name="connsiteY2" fmla="*/ 8000 h 8000"/>
              <a:gd name="connsiteX3" fmla="*/ 0 w 10000"/>
              <a:gd name="connsiteY3" fmla="*/ 8000 h 8000"/>
              <a:gd name="connsiteX4" fmla="*/ 0 w 10000"/>
              <a:gd name="connsiteY4" fmla="*/ 0 h 8000"/>
              <a:gd name="connsiteX0" fmla="*/ 0 w 10000"/>
              <a:gd name="connsiteY0" fmla="*/ 0 h 11853"/>
              <a:gd name="connsiteX1" fmla="*/ 10000 w 10000"/>
              <a:gd name="connsiteY1" fmla="*/ 4092 h 11853"/>
              <a:gd name="connsiteX2" fmla="*/ 10000 w 10000"/>
              <a:gd name="connsiteY2" fmla="*/ 11853 h 11853"/>
              <a:gd name="connsiteX3" fmla="*/ 0 w 10000"/>
              <a:gd name="connsiteY3" fmla="*/ 11853 h 11853"/>
              <a:gd name="connsiteX4" fmla="*/ 0 w 10000"/>
              <a:gd name="connsiteY4" fmla="*/ 0 h 1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853">
                <a:moveTo>
                  <a:pt x="0" y="0"/>
                </a:moveTo>
                <a:lnTo>
                  <a:pt x="10000" y="4092"/>
                </a:lnTo>
                <a:lnTo>
                  <a:pt x="10000" y="11853"/>
                </a:lnTo>
                <a:lnTo>
                  <a:pt x="0" y="118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de-AT" sz="2000" dirty="0">
              <a:latin typeface="+mj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Evaluation</a:t>
            </a:r>
            <a:endParaRPr lang="de-AT" dirty="0"/>
          </a:p>
        </p:txBody>
      </p:sp>
      <p:sp>
        <p:nvSpPr>
          <p:cNvPr id="6" name="Pfeil nach unten 5"/>
          <p:cNvSpPr/>
          <p:nvPr/>
        </p:nvSpPr>
        <p:spPr>
          <a:xfrm rot="10800000">
            <a:off x="1190621" y="657223"/>
            <a:ext cx="1549404" cy="701637"/>
          </a:xfrm>
          <a:prstGeom prst="downArrow">
            <a:avLst>
              <a:gd name="adj1" fmla="val 76840"/>
              <a:gd name="adj2" fmla="val 707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374773" y="1355015"/>
            <a:ext cx="1187452" cy="12865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/>
              <a:t>INTERN</a:t>
            </a:r>
          </a:p>
        </p:txBody>
      </p:sp>
      <p:sp>
        <p:nvSpPr>
          <p:cNvPr id="8" name="Pfeil nach unten 7"/>
          <p:cNvSpPr/>
          <p:nvPr/>
        </p:nvSpPr>
        <p:spPr>
          <a:xfrm rot="10800000">
            <a:off x="9614955" y="657223"/>
            <a:ext cx="1549404" cy="701637"/>
          </a:xfrm>
          <a:prstGeom prst="downArrow">
            <a:avLst>
              <a:gd name="adj1" fmla="val 76840"/>
              <a:gd name="adj2" fmla="val 7074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799107" y="1355015"/>
            <a:ext cx="1187452" cy="12865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/>
              <a:t>EXTERN</a:t>
            </a:r>
            <a:endParaRPr lang="de-AT" sz="2000" b="1" dirty="0"/>
          </a:p>
        </p:txBody>
      </p:sp>
      <p:sp>
        <p:nvSpPr>
          <p:cNvPr id="10" name="Flussdiagramm: Manuelle Eingabe 9"/>
          <p:cNvSpPr/>
          <p:nvPr/>
        </p:nvSpPr>
        <p:spPr>
          <a:xfrm>
            <a:off x="863600" y="2353734"/>
            <a:ext cx="10490200" cy="364913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8000"/>
              <a:gd name="connsiteX1" fmla="*/ 10000 w 10000"/>
              <a:gd name="connsiteY1" fmla="*/ 1791 h 8000"/>
              <a:gd name="connsiteX2" fmla="*/ 10000 w 10000"/>
              <a:gd name="connsiteY2" fmla="*/ 8000 h 8000"/>
              <a:gd name="connsiteX3" fmla="*/ 0 w 10000"/>
              <a:gd name="connsiteY3" fmla="*/ 8000 h 8000"/>
              <a:gd name="connsiteX4" fmla="*/ 0 w 10000"/>
              <a:gd name="connsiteY4" fmla="*/ 0 h 8000"/>
              <a:gd name="connsiteX0" fmla="*/ 0 w 10000"/>
              <a:gd name="connsiteY0" fmla="*/ 0 h 11853"/>
              <a:gd name="connsiteX1" fmla="*/ 10000 w 10000"/>
              <a:gd name="connsiteY1" fmla="*/ 4092 h 11853"/>
              <a:gd name="connsiteX2" fmla="*/ 10000 w 10000"/>
              <a:gd name="connsiteY2" fmla="*/ 11853 h 11853"/>
              <a:gd name="connsiteX3" fmla="*/ 0 w 10000"/>
              <a:gd name="connsiteY3" fmla="*/ 11853 h 11853"/>
              <a:gd name="connsiteX4" fmla="*/ 0 w 10000"/>
              <a:gd name="connsiteY4" fmla="*/ 0 h 1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853">
                <a:moveTo>
                  <a:pt x="0" y="0"/>
                </a:moveTo>
                <a:lnTo>
                  <a:pt x="10000" y="4092"/>
                </a:lnTo>
                <a:lnTo>
                  <a:pt x="10000" y="11853"/>
                </a:lnTo>
                <a:lnTo>
                  <a:pt x="0" y="118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bIns="252000" rtlCol="0" anchor="ctr"/>
          <a:lstStyle/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Selbstevaluation</a:t>
            </a:r>
            <a:r>
              <a:rPr lang="de-AT" sz="2000" dirty="0">
                <a:latin typeface="+mj-lt"/>
              </a:rPr>
              <a:t>/ </a:t>
            </a:r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Selbstreflexion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>
              <a:latin typeface="+mj-lt"/>
            </a:endParaRPr>
          </a:p>
          <a:p>
            <a:r>
              <a:rPr lang="de-AT" sz="2000" dirty="0">
                <a:latin typeface="+mj-lt"/>
              </a:rPr>
              <a:t>Bewertung der </a:t>
            </a:r>
            <a:r>
              <a:rPr lang="de-AT" sz="2000" dirty="0" smtClean="0">
                <a:latin typeface="+mj-lt"/>
              </a:rPr>
              <a:t>Lehre</a:t>
            </a:r>
          </a:p>
          <a:p>
            <a:r>
              <a:rPr lang="de-AT" sz="2000" dirty="0" smtClean="0">
                <a:latin typeface="+mj-lt"/>
              </a:rPr>
              <a:t>durch </a:t>
            </a:r>
            <a:r>
              <a:rPr lang="de-AT" sz="2000" dirty="0">
                <a:latin typeface="+mj-lt"/>
              </a:rPr>
              <a:t>Studierende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Peer-Ratings</a:t>
            </a:r>
            <a:endParaRPr lang="de-AT" sz="2000" dirty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Selbstevaluation </a:t>
            </a:r>
            <a:r>
              <a:rPr lang="de-AT" sz="2000" dirty="0">
                <a:latin typeface="+mj-lt"/>
              </a:rPr>
              <a:t>von </a:t>
            </a:r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Fakultäten </a:t>
            </a:r>
            <a:r>
              <a:rPr lang="de-AT" sz="2000" dirty="0">
                <a:latin typeface="+mj-lt"/>
              </a:rPr>
              <a:t>oder Instituten 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Outcome</a:t>
            </a:r>
            <a:r>
              <a:rPr lang="de-AT" sz="2000" dirty="0">
                <a:latin typeface="+mj-lt"/>
              </a:rPr>
              <a:t>/ </a:t>
            </a:r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Lernleistungen</a:t>
            </a:r>
            <a:endParaRPr lang="de-AT" sz="2000" dirty="0">
              <a:latin typeface="+mj-lt"/>
            </a:endParaRPr>
          </a:p>
          <a:p>
            <a:endParaRPr lang="de-AT" sz="2000" dirty="0">
              <a:latin typeface="+mj-lt"/>
            </a:endParaRPr>
          </a:p>
          <a:p>
            <a:endParaRPr lang="de-AT" sz="2000" dirty="0">
              <a:latin typeface="+mj-lt"/>
            </a:endParaRPr>
          </a:p>
          <a:p>
            <a:r>
              <a:rPr lang="de-AT" sz="2000" dirty="0">
                <a:latin typeface="+mj-lt"/>
              </a:rPr>
              <a:t>Hochschulevaluationen (Hochschulkollegium)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Visitationen </a:t>
            </a:r>
          </a:p>
          <a:p>
            <a:r>
              <a:rPr lang="de-AT" sz="2000" dirty="0" smtClean="0">
                <a:latin typeface="+mj-lt"/>
              </a:rPr>
              <a:t>(</a:t>
            </a:r>
            <a:r>
              <a:rPr lang="de-AT" sz="2000" dirty="0">
                <a:latin typeface="+mj-lt"/>
              </a:rPr>
              <a:t>Kirchen, Behörden, …)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Hochschulevaluation </a:t>
            </a:r>
          </a:p>
          <a:p>
            <a:r>
              <a:rPr lang="de-AT" sz="2000" dirty="0" smtClean="0">
                <a:latin typeface="+mj-lt"/>
              </a:rPr>
              <a:t>gem</a:t>
            </a:r>
            <a:r>
              <a:rPr lang="de-AT" sz="2000" dirty="0">
                <a:latin typeface="+mj-lt"/>
              </a:rPr>
              <a:t>. § 7 HEV (Visitationen)</a:t>
            </a:r>
          </a:p>
          <a:p>
            <a:endParaRPr lang="de-AT" sz="2000" dirty="0" smtClean="0">
              <a:latin typeface="+mj-lt"/>
            </a:endParaRPr>
          </a:p>
          <a:p>
            <a:endParaRPr lang="de-AT" sz="2000" dirty="0" smtClean="0">
              <a:latin typeface="+mj-lt"/>
            </a:endParaRPr>
          </a:p>
          <a:p>
            <a:r>
              <a:rPr lang="de-AT" sz="2000" dirty="0" smtClean="0">
                <a:latin typeface="+mj-lt"/>
              </a:rPr>
              <a:t>Forscher/innen </a:t>
            </a:r>
            <a:r>
              <a:rPr lang="de-AT" sz="2000" dirty="0">
                <a:latin typeface="+mj-lt"/>
              </a:rPr>
              <a:t>im Zuge von Forschungsvorhaben</a:t>
            </a:r>
          </a:p>
          <a:p>
            <a:endParaRPr lang="de-AT" sz="2000" dirty="0">
              <a:latin typeface="+mj-lt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1831933" y="2260601"/>
            <a:ext cx="1394628" cy="2226732"/>
          </a:xfrm>
          <a:custGeom>
            <a:avLst/>
            <a:gdLst>
              <a:gd name="connsiteX0" fmla="*/ 1380126 w 1491058"/>
              <a:gd name="connsiteY0" fmla="*/ 3683000 h 3683000"/>
              <a:gd name="connsiteX1" fmla="*/ 1363192 w 1491058"/>
              <a:gd name="connsiteY1" fmla="*/ 1617133 h 3683000"/>
              <a:gd name="connsiteX2" fmla="*/ 93192 w 1491058"/>
              <a:gd name="connsiteY2" fmla="*/ 719667 h 3683000"/>
              <a:gd name="connsiteX3" fmla="*/ 194792 w 1491058"/>
              <a:gd name="connsiteY3" fmla="*/ 0 h 3683000"/>
              <a:gd name="connsiteX0" fmla="*/ 1451940 w 1530256"/>
              <a:gd name="connsiteY0" fmla="*/ 3683000 h 3683000"/>
              <a:gd name="connsiteX1" fmla="*/ 1363192 w 1530256"/>
              <a:gd name="connsiteY1" fmla="*/ 1617133 h 3683000"/>
              <a:gd name="connsiteX2" fmla="*/ 93192 w 1530256"/>
              <a:gd name="connsiteY2" fmla="*/ 719667 h 3683000"/>
              <a:gd name="connsiteX3" fmla="*/ 194792 w 1530256"/>
              <a:gd name="connsiteY3" fmla="*/ 0 h 3683000"/>
              <a:gd name="connsiteX0" fmla="*/ 1451940 w 1502773"/>
              <a:gd name="connsiteY0" fmla="*/ 3683000 h 3683000"/>
              <a:gd name="connsiteX1" fmla="*/ 1363192 w 1502773"/>
              <a:gd name="connsiteY1" fmla="*/ 1617133 h 3683000"/>
              <a:gd name="connsiteX2" fmla="*/ 93192 w 1502773"/>
              <a:gd name="connsiteY2" fmla="*/ 719667 h 3683000"/>
              <a:gd name="connsiteX3" fmla="*/ 194792 w 1502773"/>
              <a:gd name="connsiteY3" fmla="*/ 0 h 3683000"/>
              <a:gd name="connsiteX0" fmla="*/ 1448618 w 1478648"/>
              <a:gd name="connsiteY0" fmla="*/ 3683000 h 3683000"/>
              <a:gd name="connsiteX1" fmla="*/ 1314985 w 1478648"/>
              <a:gd name="connsiteY1" fmla="*/ 1447977 h 3683000"/>
              <a:gd name="connsiteX2" fmla="*/ 89870 w 1478648"/>
              <a:gd name="connsiteY2" fmla="*/ 719667 h 3683000"/>
              <a:gd name="connsiteX3" fmla="*/ 191470 w 1478648"/>
              <a:gd name="connsiteY3" fmla="*/ 0 h 368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8648" h="3683000">
                <a:moveTo>
                  <a:pt x="1448618" y="3683000"/>
                </a:moveTo>
                <a:cubicBezTo>
                  <a:pt x="1475581" y="2863145"/>
                  <a:pt x="1541443" y="1941866"/>
                  <a:pt x="1314985" y="1447977"/>
                </a:cubicBezTo>
                <a:cubicBezTo>
                  <a:pt x="1088527" y="954088"/>
                  <a:pt x="277122" y="960996"/>
                  <a:pt x="89870" y="719667"/>
                </a:cubicBezTo>
                <a:cubicBezTo>
                  <a:pt x="-97382" y="478338"/>
                  <a:pt x="43303" y="225072"/>
                  <a:pt x="191470" y="0"/>
                </a:cubicBezTo>
              </a:path>
            </a:pathLst>
          </a:custGeom>
          <a:noFill/>
          <a:ln w="25400">
            <a:solidFill>
              <a:schemeClr val="bg1"/>
            </a:solidFill>
            <a:headEnd type="oval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863600" y="6028264"/>
            <a:ext cx="10490200" cy="5418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/>
              <a:t>Lehre 			Forschung</a:t>
            </a:r>
            <a:endParaRPr lang="de-AT" sz="2000" b="1" dirty="0"/>
          </a:p>
        </p:txBody>
      </p:sp>
      <p:sp>
        <p:nvSpPr>
          <p:cNvPr id="12" name="Herz 11">
            <a:hlinkClick r:id="rId2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14169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Merkmale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guter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Hochschul-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Lehre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357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Aspekte guter Hochschullehre</a:t>
            </a:r>
            <a:endParaRPr lang="de-AT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000250"/>
            <a:ext cx="10744200" cy="423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endParaRPr lang="de-AT" sz="2800" dirty="0">
              <a:latin typeface="+mj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" y="2000250"/>
            <a:ext cx="10744200" cy="43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Klare Ziele (d = 1,12)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Inhaltliche Verständlichkeit (d = 1,35)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Vorbereitungszeit der/des Lehrenden (d = 1,35)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Kooperatives Lernen (d = 0,64)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Selbstwirksamkeitsüberzeugung von Lernenden (d = 1,81)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400" dirty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Motivation</a:t>
            </a:r>
          </a:p>
          <a:p>
            <a:pPr algn="r"/>
            <a:r>
              <a:rPr lang="de-AT" sz="2000" dirty="0" smtClean="0">
                <a:latin typeface="+mj-lt"/>
              </a:rPr>
              <a:t>(vgl. Feldmann, 2007; Ruiz-Primo et al., 2011; </a:t>
            </a:r>
            <a:r>
              <a:rPr lang="de-AT" sz="2000" dirty="0" err="1" smtClean="0">
                <a:latin typeface="+mj-lt"/>
              </a:rPr>
              <a:t>Ceci</a:t>
            </a:r>
            <a:r>
              <a:rPr lang="de-AT" sz="2000" dirty="0" smtClean="0">
                <a:latin typeface="+mj-lt"/>
              </a:rPr>
              <a:t> &amp; Ryan, 1993) </a:t>
            </a:r>
            <a:endParaRPr lang="de-AT" sz="2000" dirty="0">
              <a:latin typeface="+mj-lt"/>
            </a:endParaRPr>
          </a:p>
        </p:txBody>
      </p:sp>
      <p:sp>
        <p:nvSpPr>
          <p:cNvPr id="6" name="Herz 5">
            <a:hlinkClick r:id="rId2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38708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Dialogische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 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Bildung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8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3171">
            <a:off x="4667251" y="4562127"/>
            <a:ext cx="2776312" cy="15692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Grafik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657" y="432637"/>
            <a:ext cx="2774156" cy="1569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Grafik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831669">
            <a:off x="791090" y="2070937"/>
            <a:ext cx="2770464" cy="1565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Grafik 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118573">
            <a:off x="8226096" y="3945912"/>
            <a:ext cx="2779998" cy="1572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Grafik 7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50291">
            <a:off x="5303091" y="2210744"/>
            <a:ext cx="2762618" cy="15596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Grafik 8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6585">
            <a:off x="8236220" y="980495"/>
            <a:ext cx="2766541" cy="1562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Grafik 1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8878" y="4256238"/>
            <a:ext cx="2725840" cy="15388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8563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 nach unten 4"/>
          <p:cNvSpPr/>
          <p:nvPr/>
        </p:nvSpPr>
        <p:spPr>
          <a:xfrm>
            <a:off x="6186001" y="1"/>
            <a:ext cx="1530017" cy="630903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4" name="Pfeil nach unten 3"/>
          <p:cNvSpPr/>
          <p:nvPr/>
        </p:nvSpPr>
        <p:spPr>
          <a:xfrm rot="16200000">
            <a:off x="4938020" y="-2940555"/>
            <a:ext cx="1530017" cy="1140606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926639" y="188964"/>
            <a:ext cx="4599388" cy="5310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de-AT" sz="6000" b="1" dirty="0" smtClean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L  </a:t>
            </a:r>
            <a:r>
              <a:rPr lang="de-AT" sz="4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   .</a:t>
            </a:r>
          </a:p>
          <a:p>
            <a:pPr algn="r"/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E  </a:t>
            </a:r>
            <a:r>
              <a:rPr lang="de-AT" sz="43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   .</a:t>
            </a:r>
            <a:endParaRPr lang="de-AT" sz="6000" b="1" dirty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de-AT" sz="6000" b="1" spc="900" dirty="0" smtClean="0">
                <a:solidFill>
                  <a:schemeClr val="bg1"/>
                </a:solidFill>
                <a:latin typeface="+mn-lt"/>
              </a:rPr>
              <a:t>LEHREN</a:t>
            </a:r>
            <a:r>
              <a:rPr lang="de-AT" sz="6000" b="1" spc="800" dirty="0">
                <a:solidFill>
                  <a:schemeClr val="bg1"/>
                </a:solidFill>
                <a:latin typeface="+mn-lt"/>
              </a:rPr>
              <a:t/>
            </a:r>
            <a:br>
              <a:rPr lang="de-AT" sz="6000" b="1" spc="800" dirty="0">
                <a:solidFill>
                  <a:schemeClr val="bg1"/>
                </a:solidFill>
                <a:latin typeface="+mn-lt"/>
              </a:rPr>
            </a:b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N   </a:t>
            </a:r>
            <a:r>
              <a:rPr lang="de-AT" sz="9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  .</a:t>
            </a:r>
          </a:p>
          <a:p>
            <a:pPr algn="r"/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E  </a:t>
            </a:r>
            <a:r>
              <a:rPr lang="de-AT" sz="4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   .</a:t>
            </a:r>
          </a:p>
          <a:p>
            <a:pPr algn="r"/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N  </a:t>
            </a:r>
            <a:r>
              <a:rPr lang="de-AT" sz="9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AT" sz="6000" b="1" dirty="0" smtClean="0">
                <a:solidFill>
                  <a:schemeClr val="bg1"/>
                </a:solidFill>
                <a:latin typeface="+mn-lt"/>
              </a:rPr>
              <a:t>   . </a:t>
            </a:r>
            <a:endParaRPr lang="de-AT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46607" y="1405001"/>
            <a:ext cx="3060086" cy="584775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Kontinuum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en-US" sz="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3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Lehrende lernen</a:t>
            </a:r>
            <a:endParaRPr lang="de-AT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000250"/>
            <a:ext cx="10744200" cy="4232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de-AT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Lebenslanges Lernen ist eine Zumutung.</a:t>
            </a:r>
          </a:p>
          <a:p>
            <a:pPr algn="ctr">
              <a:lnSpc>
                <a:spcPct val="150000"/>
              </a:lnSpc>
            </a:pPr>
            <a:r>
              <a:rPr lang="de-AT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Muten wir es uns zu, </a:t>
            </a:r>
          </a:p>
          <a:p>
            <a:pPr algn="ctr">
              <a:lnSpc>
                <a:spcPct val="150000"/>
              </a:lnSpc>
            </a:pPr>
            <a:r>
              <a:rPr lang="de-AT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muten wir es anderen zu. </a:t>
            </a:r>
            <a:endParaRPr lang="de-AT" sz="2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de-AT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Denn</a:t>
            </a:r>
            <a:r>
              <a:rPr lang="de-AT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de-AT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„Ich kann, weil ich will, was ich muss.“</a:t>
            </a:r>
            <a:endParaRPr lang="de-AT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 algn="ctr">
              <a:buFont typeface="Courier New" panose="02070309020205020404" pitchFamily="49" charset="0"/>
              <a:buChar char="o"/>
            </a:pPr>
            <a:endParaRPr lang="de-AT" sz="2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365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960" y="1358977"/>
            <a:ext cx="7275538" cy="4097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86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400" dirty="0" smtClean="0">
                <a:latin typeface="Segoe UI Light"/>
              </a:rPr>
              <a:t/>
            </a:r>
            <a:br>
              <a:rPr lang="de-DE" sz="1400" dirty="0" smtClean="0">
                <a:latin typeface="Segoe UI Light"/>
              </a:rPr>
            </a:br>
            <a:r>
              <a:rPr lang="de-DE" sz="3600" dirty="0" smtClean="0"/>
              <a:t>Dr. </a:t>
            </a:r>
            <a:r>
              <a:rPr lang="de-DE" sz="3600" dirty="0"/>
              <a:t>Gabriele Beer</a:t>
            </a:r>
            <a:br>
              <a:rPr lang="de-DE" sz="3600" dirty="0"/>
            </a:br>
            <a:r>
              <a:rPr lang="de-DE" sz="1400" dirty="0" smtClean="0"/>
              <a:t>Hochschulprofessorin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Dr</a:t>
            </a:r>
            <a:r>
              <a:rPr lang="de-DE" sz="3600" dirty="0"/>
              <a:t>. Rudolf Beer</a:t>
            </a:r>
            <a:r>
              <a:rPr lang="de-DE" dirty="0"/>
              <a:t/>
            </a:r>
            <a:br>
              <a:rPr lang="de-DE" dirty="0"/>
            </a:br>
            <a:r>
              <a:rPr lang="de-DE" sz="1400" dirty="0"/>
              <a:t>Hochschulprofessor</a:t>
            </a:r>
            <a:endParaRPr lang="de-DE" sz="1400" dirty="0">
              <a:latin typeface="Segoe UI Ligh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28267" y="1751372"/>
            <a:ext cx="5960534" cy="3502742"/>
          </a:xfrm>
        </p:spPr>
        <p:txBody>
          <a:bodyPr>
            <a:noAutofit/>
          </a:bodyPr>
          <a:lstStyle/>
          <a:p>
            <a:pPr marL="0" indent="0" algn="l" defTabSz="914400">
              <a:lnSpc>
                <a:spcPct val="150000"/>
              </a:lnSpc>
              <a:spcBef>
                <a:spcPct val="30000"/>
              </a:spcBef>
              <a:buNone/>
            </a:pPr>
            <a:r>
              <a:rPr lang="de-DE" sz="2400" dirty="0" smtClean="0">
                <a:latin typeface="Segoe UI Light"/>
              </a:rPr>
              <a:t>Linz</a:t>
            </a:r>
          </a:p>
          <a:p>
            <a:pPr marL="0" indent="0" algn="l" defTabSz="914400">
              <a:lnSpc>
                <a:spcPct val="150000"/>
              </a:lnSpc>
              <a:spcBef>
                <a:spcPct val="30000"/>
              </a:spcBef>
              <a:buNone/>
            </a:pPr>
            <a:r>
              <a:rPr lang="de-DE" sz="2400" b="0" i="0" dirty="0" smtClean="0">
                <a:solidFill>
                  <a:schemeClr val="bg1"/>
                </a:solidFill>
                <a:latin typeface="Segoe UI Light"/>
                <a:ea typeface="+mn-ea"/>
                <a:cs typeface="+mn-cs"/>
              </a:rPr>
              <a:t>2016</a:t>
            </a:r>
            <a:endParaRPr lang="de-DE" sz="2400" b="0" i="0" dirty="0">
              <a:solidFill>
                <a:schemeClr val="bg1"/>
              </a:solidFill>
              <a:latin typeface="Segoe UI Light"/>
              <a:ea typeface="+mn-ea"/>
              <a:cs typeface="+mn-cs"/>
            </a:endParaRPr>
          </a:p>
        </p:txBody>
      </p:sp>
      <p:sp>
        <p:nvSpPr>
          <p:cNvPr id="9" name="Textplatzhalter 2">
            <a:hlinkClick r:id="rId3" tooltip="Weitere Informationen"/>
          </p:cNvPr>
          <p:cNvSpPr txBox="1">
            <a:spLocks/>
          </p:cNvSpPr>
          <p:nvPr/>
        </p:nvSpPr>
        <p:spPr>
          <a:xfrm>
            <a:off x="2897188" y="5544631"/>
            <a:ext cx="8659850" cy="1231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de-DE" sz="1800" dirty="0" smtClean="0">
                <a:solidFill>
                  <a:schemeClr val="accent2">
                    <a:lumMod val="50000"/>
                  </a:schemeClr>
                </a:solidFill>
                <a:latin typeface="Segoe UI"/>
              </a:rPr>
              <a:t>gabriele.beer@kphvie.ac.at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de-DE" sz="1800" dirty="0" smtClean="0">
                <a:solidFill>
                  <a:schemeClr val="accent2">
                    <a:lumMod val="50000"/>
                  </a:schemeClr>
                </a:solidFill>
                <a:latin typeface="Segoe UI"/>
              </a:rPr>
              <a:t>rudolf.beer@kphvie.ac.at</a:t>
            </a:r>
            <a:endParaRPr lang="de-DE" sz="1800" b="0" i="0" dirty="0" smtClean="0">
              <a:solidFill>
                <a:schemeClr val="accent2">
                  <a:lumMod val="50000"/>
                </a:schemeClr>
              </a:solidFill>
              <a:latin typeface="Segoe UI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de-DE" sz="1800" dirty="0">
                <a:solidFill>
                  <a:schemeClr val="accent2">
                    <a:lumMod val="50000"/>
                  </a:schemeClr>
                </a:solidFill>
                <a:latin typeface="Segoe UI"/>
              </a:rPr>
              <a:t>http://pro.kphvie.ac.at/rudolfbeer</a:t>
            </a:r>
            <a:endParaRPr lang="de-DE" sz="1800" b="0" i="0" dirty="0">
              <a:solidFill>
                <a:schemeClr val="accent2">
                  <a:lumMod val="50000"/>
                </a:schemeClr>
              </a:solidFill>
              <a:latin typeface="Segoe UI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80" y="2041890"/>
            <a:ext cx="1252386" cy="6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9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Lehrerinnen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 &amp; Lehrer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Kompetenzen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39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ine Ecke des Rechtecks schneiden 9"/>
          <p:cNvSpPr/>
          <p:nvPr/>
        </p:nvSpPr>
        <p:spPr>
          <a:xfrm flipV="1">
            <a:off x="1685926" y="2083569"/>
            <a:ext cx="8953500" cy="4166510"/>
          </a:xfrm>
          <a:prstGeom prst="snip1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Lehrerinnen- und Lehrerkompetenzen</a:t>
            </a:r>
            <a:endParaRPr lang="de-AT" dirty="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862670" y="2000250"/>
            <a:ext cx="9643529" cy="43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endParaRPr lang="de-AT" sz="3200" dirty="0" smtClean="0"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 smtClean="0">
                <a:latin typeface="+mj-lt"/>
              </a:rPr>
              <a:t>Fähigkeiten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 smtClean="0">
                <a:latin typeface="+mj-lt"/>
              </a:rPr>
              <a:t>Fertigkeiten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>
                <a:latin typeface="+mj-lt"/>
              </a:rPr>
              <a:t>Motivationale </a:t>
            </a:r>
            <a:r>
              <a:rPr lang="de-AT" sz="2800" dirty="0" smtClean="0">
                <a:latin typeface="+mj-lt"/>
              </a:rPr>
              <a:t>Bereitschaften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>
                <a:latin typeface="+mj-lt"/>
              </a:rPr>
              <a:t>Volitionale </a:t>
            </a:r>
            <a:r>
              <a:rPr lang="de-AT" sz="2800" dirty="0" smtClean="0">
                <a:latin typeface="+mj-lt"/>
              </a:rPr>
              <a:t>Bereitschaften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 smtClean="0">
                <a:latin typeface="+mj-lt"/>
              </a:rPr>
              <a:t>Soziale Bereitschaften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de-AT" sz="2800" dirty="0">
              <a:latin typeface="+mj-lt"/>
            </a:endParaRPr>
          </a:p>
          <a:p>
            <a:pPr lvl="2"/>
            <a:r>
              <a:rPr lang="de-AT" sz="2800" dirty="0" smtClean="0">
                <a:latin typeface="+mj-lt"/>
              </a:rPr>
              <a:t>… zur Problemlösung	… in variablen Situationen</a:t>
            </a:r>
          </a:p>
          <a:p>
            <a:pPr lvl="2"/>
            <a:r>
              <a:rPr lang="de-AT" sz="2800" dirty="0" smtClean="0">
                <a:latin typeface="+mj-lt"/>
              </a:rPr>
              <a:t>… erfolgreich		… verantwortungsvoll</a:t>
            </a:r>
          </a:p>
        </p:txBody>
      </p:sp>
      <p:sp>
        <p:nvSpPr>
          <p:cNvPr id="24" name="Pfeil nach unten 23"/>
          <p:cNvSpPr/>
          <p:nvPr/>
        </p:nvSpPr>
        <p:spPr>
          <a:xfrm rot="16200000">
            <a:off x="215481" y="4602891"/>
            <a:ext cx="1439334" cy="185504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32" name="Pfeil nach unten 31"/>
          <p:cNvSpPr/>
          <p:nvPr/>
        </p:nvSpPr>
        <p:spPr>
          <a:xfrm>
            <a:off x="1862669" y="1331260"/>
            <a:ext cx="1439334" cy="935733"/>
          </a:xfrm>
          <a:prstGeom prst="downArrow">
            <a:avLst>
              <a:gd name="adj1" fmla="val 50000"/>
              <a:gd name="adj2" fmla="val 75326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11" name="Rechteck 10"/>
          <p:cNvSpPr/>
          <p:nvPr/>
        </p:nvSpPr>
        <p:spPr>
          <a:xfrm>
            <a:off x="1888072" y="1114425"/>
            <a:ext cx="1323984" cy="2168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>
              <a:schemeClr val="bg1">
                <a:alpha val="9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3" name="Herz 2">
            <a:hlinkClick r:id="rId3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  <p:sp>
        <p:nvSpPr>
          <p:cNvPr id="4" name="Rechteck 3"/>
          <p:cNvSpPr/>
          <p:nvPr/>
        </p:nvSpPr>
        <p:spPr>
          <a:xfrm>
            <a:off x="7910409" y="6270164"/>
            <a:ext cx="2729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dirty="0">
                <a:latin typeface="+mj-lt"/>
              </a:rPr>
              <a:t>(vgl. </a:t>
            </a:r>
            <a:r>
              <a:rPr lang="de-AT" dirty="0" smtClean="0">
                <a:latin typeface="+mj-lt"/>
              </a:rPr>
              <a:t>Weinert, 2002, S. 27f)</a:t>
            </a:r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3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894" y="2529238"/>
            <a:ext cx="4599388" cy="2187227"/>
          </a:xfrm>
        </p:spPr>
        <p:txBody>
          <a:bodyPr/>
          <a:lstStyle/>
          <a:p>
            <a:pPr algn="r"/>
            <a:r>
              <a:rPr lang="de-AT" sz="6000" b="1" dirty="0" smtClean="0">
                <a:latin typeface="+mn-lt"/>
              </a:rPr>
              <a:t>Hochschul-</a:t>
            </a:r>
            <a:br>
              <a:rPr lang="de-AT" sz="6000" b="1" dirty="0" smtClean="0">
                <a:latin typeface="+mn-lt"/>
              </a:rPr>
            </a:br>
            <a:r>
              <a:rPr lang="de-AT" sz="6000" b="1" dirty="0" smtClean="0">
                <a:latin typeface="+mn-lt"/>
              </a:rPr>
              <a:t>Entwicklung</a:t>
            </a:r>
            <a:endParaRPr lang="de-AT" sz="6000" b="1" dirty="0"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07741" y="2529237"/>
            <a:ext cx="5684991" cy="21872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Curricular-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6000" b="1" dirty="0" smtClean="0">
                <a:latin typeface="+mn-lt"/>
              </a:rPr>
              <a:t>Entwicklung</a:t>
            </a:r>
            <a:endParaRPr lang="de-AT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99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Hochschulentwicklung = </a:t>
            </a:r>
            <a:r>
              <a:rPr lang="de-AT" dirty="0" err="1" smtClean="0"/>
              <a:t>Curricularentwicklung</a:t>
            </a:r>
            <a:endParaRPr lang="de-AT" dirty="0"/>
          </a:p>
        </p:txBody>
      </p:sp>
      <p:sp>
        <p:nvSpPr>
          <p:cNvPr id="3" name="Eingekerbter Pfeil nach rechts 2"/>
          <p:cNvSpPr/>
          <p:nvPr/>
        </p:nvSpPr>
        <p:spPr>
          <a:xfrm>
            <a:off x="1727195" y="3522131"/>
            <a:ext cx="8424337" cy="1049867"/>
          </a:xfrm>
          <a:prstGeom prst="notchedRightArrow">
            <a:avLst>
              <a:gd name="adj1" fmla="val 100000"/>
              <a:gd name="adj2" fmla="val 3731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Richtungspfeil 3"/>
          <p:cNvSpPr/>
          <p:nvPr/>
        </p:nvSpPr>
        <p:spPr>
          <a:xfrm rot="5400000">
            <a:off x="2116659" y="2048933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dirty="0" smtClean="0"/>
              <a:t>Forschungs-ergebnisse</a:t>
            </a:r>
            <a:endParaRPr lang="de-AT" dirty="0"/>
          </a:p>
        </p:txBody>
      </p:sp>
      <p:sp>
        <p:nvSpPr>
          <p:cNvPr id="5" name="Richtungspfeil 4"/>
          <p:cNvSpPr/>
          <p:nvPr/>
        </p:nvSpPr>
        <p:spPr>
          <a:xfrm rot="5400000">
            <a:off x="4665127" y="2048931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dirty="0" smtClean="0"/>
              <a:t>nat./</a:t>
            </a:r>
            <a:r>
              <a:rPr lang="de-AT" dirty="0" err="1" smtClean="0"/>
              <a:t>internat</a:t>
            </a:r>
            <a:r>
              <a:rPr lang="de-AT" dirty="0" smtClean="0"/>
              <a:t>. Austausch</a:t>
            </a:r>
            <a:endParaRPr lang="de-AT" dirty="0"/>
          </a:p>
        </p:txBody>
      </p:sp>
      <p:sp>
        <p:nvSpPr>
          <p:cNvPr id="6" name="Richtungspfeil 5"/>
          <p:cNvSpPr/>
          <p:nvPr/>
        </p:nvSpPr>
        <p:spPr>
          <a:xfrm rot="5400000">
            <a:off x="7213594" y="2048931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dirty="0" smtClean="0"/>
              <a:t>gesell./</a:t>
            </a:r>
            <a:r>
              <a:rPr lang="de-AT" dirty="0" err="1" smtClean="0"/>
              <a:t>polit</a:t>
            </a:r>
            <a:r>
              <a:rPr lang="de-AT" dirty="0" smtClean="0"/>
              <a:t>. Entwicklungen</a:t>
            </a:r>
            <a:endParaRPr lang="de-AT" dirty="0"/>
          </a:p>
        </p:txBody>
      </p:sp>
      <p:sp>
        <p:nvSpPr>
          <p:cNvPr id="7" name="Richtungspfeil 6"/>
          <p:cNvSpPr/>
          <p:nvPr/>
        </p:nvSpPr>
        <p:spPr>
          <a:xfrm rot="16200000">
            <a:off x="3462860" y="4478867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AT" dirty="0" smtClean="0"/>
              <a:t>Feedback</a:t>
            </a:r>
            <a:endParaRPr lang="de-AT" dirty="0"/>
          </a:p>
        </p:txBody>
      </p:sp>
      <p:sp>
        <p:nvSpPr>
          <p:cNvPr id="8" name="Richtungspfeil 7"/>
          <p:cNvSpPr/>
          <p:nvPr/>
        </p:nvSpPr>
        <p:spPr>
          <a:xfrm rot="16200000">
            <a:off x="6045195" y="4478867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AT" dirty="0" smtClean="0"/>
              <a:t>Praxis</a:t>
            </a:r>
            <a:endParaRPr lang="de-AT" dirty="0"/>
          </a:p>
        </p:txBody>
      </p:sp>
      <p:sp>
        <p:nvSpPr>
          <p:cNvPr id="9" name="Richtungspfeil 8"/>
          <p:cNvSpPr/>
          <p:nvPr/>
        </p:nvSpPr>
        <p:spPr>
          <a:xfrm rot="16200000">
            <a:off x="8627530" y="4478866"/>
            <a:ext cx="1380067" cy="1566334"/>
          </a:xfrm>
          <a:prstGeom prst="homePlate">
            <a:avLst>
              <a:gd name="adj" fmla="val 2177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AT" dirty="0" smtClean="0"/>
              <a:t>regionale Entwicklung</a:t>
            </a:r>
            <a:endParaRPr lang="de-AT" dirty="0"/>
          </a:p>
        </p:txBody>
      </p:sp>
      <p:sp>
        <p:nvSpPr>
          <p:cNvPr id="10" name="Akkord 9"/>
          <p:cNvSpPr/>
          <p:nvPr/>
        </p:nvSpPr>
        <p:spPr>
          <a:xfrm>
            <a:off x="601127" y="3513664"/>
            <a:ext cx="1126069" cy="1049867"/>
          </a:xfrm>
          <a:prstGeom prst="chord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Ellipse 10"/>
          <p:cNvSpPr/>
          <p:nvPr/>
        </p:nvSpPr>
        <p:spPr>
          <a:xfrm>
            <a:off x="10253133" y="3505198"/>
            <a:ext cx="1100667" cy="10668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Freihandform 11"/>
          <p:cNvSpPr/>
          <p:nvPr/>
        </p:nvSpPr>
        <p:spPr>
          <a:xfrm>
            <a:off x="1016001" y="3733523"/>
            <a:ext cx="9931400" cy="567196"/>
          </a:xfrm>
          <a:custGeom>
            <a:avLst/>
            <a:gdLst>
              <a:gd name="connsiteX0" fmla="*/ 0 w 9719733"/>
              <a:gd name="connsiteY0" fmla="*/ 499811 h 561537"/>
              <a:gd name="connsiteX1" fmla="*/ 2734733 w 9719733"/>
              <a:gd name="connsiteY1" fmla="*/ 278 h 561537"/>
              <a:gd name="connsiteX2" fmla="*/ 6544733 w 9719733"/>
              <a:gd name="connsiteY2" fmla="*/ 559078 h 561537"/>
              <a:gd name="connsiteX3" fmla="*/ 9719733 w 9719733"/>
              <a:gd name="connsiteY3" fmla="*/ 203478 h 561537"/>
              <a:gd name="connsiteX0" fmla="*/ 0 w 9752992"/>
              <a:gd name="connsiteY0" fmla="*/ 499811 h 567196"/>
              <a:gd name="connsiteX1" fmla="*/ 2734733 w 9752992"/>
              <a:gd name="connsiteY1" fmla="*/ 278 h 567196"/>
              <a:gd name="connsiteX2" fmla="*/ 6544733 w 9752992"/>
              <a:gd name="connsiteY2" fmla="*/ 559078 h 567196"/>
              <a:gd name="connsiteX3" fmla="*/ 9752992 w 9752992"/>
              <a:gd name="connsiteY3" fmla="*/ 322012 h 5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2992" h="567196">
                <a:moveTo>
                  <a:pt x="0" y="499811"/>
                </a:moveTo>
                <a:cubicBezTo>
                  <a:pt x="821972" y="245105"/>
                  <a:pt x="1643944" y="-9600"/>
                  <a:pt x="2734733" y="278"/>
                </a:cubicBezTo>
                <a:cubicBezTo>
                  <a:pt x="3825522" y="10156"/>
                  <a:pt x="5375023" y="505456"/>
                  <a:pt x="6544733" y="559078"/>
                </a:cubicBezTo>
                <a:cubicBezTo>
                  <a:pt x="7714443" y="612700"/>
                  <a:pt x="9144803" y="385512"/>
                  <a:pt x="9752992" y="322012"/>
                </a:cubicBezTo>
              </a:path>
            </a:pathLst>
          </a:custGeom>
          <a:noFill/>
          <a:ln w="50800">
            <a:solidFill>
              <a:schemeClr val="bg1"/>
            </a:solidFill>
            <a:headEnd type="oval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029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These zum Wandel</a:t>
            </a:r>
            <a:endParaRPr lang="de-AT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000250"/>
            <a:ext cx="10744200" cy="4232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de-AT" sz="2400" b="1" dirty="0">
                <a:latin typeface="+mj-lt"/>
              </a:rPr>
              <a:t>Wandel findet statt (– heute – jetzt eben – morgen </a:t>
            </a:r>
            <a:r>
              <a:rPr lang="de-AT" sz="2400" b="1" dirty="0" smtClean="0">
                <a:latin typeface="+mj-lt"/>
              </a:rPr>
              <a:t>–… </a:t>
            </a:r>
            <a:r>
              <a:rPr lang="de-AT" sz="2400" b="1" dirty="0">
                <a:latin typeface="+mj-lt"/>
              </a:rPr>
              <a:t>). Wandel ist das stabile Element </a:t>
            </a:r>
            <a:r>
              <a:rPr lang="de-AT" sz="2400" b="1" dirty="0" smtClean="0">
                <a:latin typeface="+mj-lt"/>
              </a:rPr>
              <a:t>im Leben. </a:t>
            </a:r>
            <a:r>
              <a:rPr lang="de-AT" sz="2400" b="1" dirty="0">
                <a:latin typeface="+mj-lt"/>
              </a:rPr>
              <a:t>Auch </a:t>
            </a:r>
            <a:r>
              <a:rPr lang="de-AT" sz="2400" b="1" dirty="0" smtClean="0">
                <a:latin typeface="+mj-lt"/>
              </a:rPr>
              <a:t>in der Hochschule.</a:t>
            </a:r>
            <a:endParaRPr lang="de-AT" sz="2400" b="1" dirty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Wandel kommt auf uns zu +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Wandel findet statt:</a:t>
            </a:r>
          </a:p>
          <a:p>
            <a:pPr marL="2628900" lvl="5" indent="-342900">
              <a:buFont typeface="Symbol" panose="05050102010706020507" pitchFamily="18" charset="2"/>
              <a:buChar char="-"/>
            </a:pPr>
            <a:r>
              <a:rPr lang="de-AT" sz="2400" dirty="0" smtClean="0">
                <a:latin typeface="+mj-lt"/>
              </a:rPr>
              <a:t>mit uns</a:t>
            </a:r>
          </a:p>
          <a:p>
            <a:pPr marL="2628900" lvl="5" indent="-342900">
              <a:buFont typeface="Symbol" panose="05050102010706020507" pitchFamily="18" charset="2"/>
              <a:buChar char="-"/>
            </a:pPr>
            <a:r>
              <a:rPr lang="de-AT" sz="2400" dirty="0" smtClean="0">
                <a:latin typeface="+mj-lt"/>
              </a:rPr>
              <a:t>ohne uns</a:t>
            </a:r>
          </a:p>
          <a:p>
            <a:pPr marL="2628900" lvl="5" indent="-342900">
              <a:buFont typeface="Symbol" panose="05050102010706020507" pitchFamily="18" charset="2"/>
              <a:buChar char="-"/>
            </a:pPr>
            <a:r>
              <a:rPr lang="de-AT" sz="2400" dirty="0" smtClean="0">
                <a:latin typeface="+mj-lt"/>
              </a:rPr>
              <a:t>gegen uns.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400" dirty="0" smtClean="0">
                <a:latin typeface="+mj-lt"/>
              </a:rPr>
              <a:t>Wir sind der Wandel.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3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776004" y="5589024"/>
            <a:ext cx="9000048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0 – Kein oder geringes </a:t>
            </a:r>
            <a:r>
              <a:rPr lang="de-AT" sz="2000" b="1" dirty="0" smtClean="0"/>
              <a:t>Bewusstsein</a:t>
            </a:r>
            <a:endParaRPr lang="de-AT" sz="2000" b="1" dirty="0"/>
          </a:p>
        </p:txBody>
      </p:sp>
      <p:sp>
        <p:nvSpPr>
          <p:cNvPr id="4" name="Rechteck 3"/>
          <p:cNvSpPr/>
          <p:nvPr/>
        </p:nvSpPr>
        <p:spPr>
          <a:xfrm>
            <a:off x="4656036" y="2348988"/>
            <a:ext cx="6120016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IV – Fokus Auswirkungen auf Lernende</a:t>
            </a:r>
          </a:p>
        </p:txBody>
      </p:sp>
      <p:sp>
        <p:nvSpPr>
          <p:cNvPr id="5" name="Rechteck 4"/>
          <p:cNvSpPr/>
          <p:nvPr/>
        </p:nvSpPr>
        <p:spPr>
          <a:xfrm>
            <a:off x="3936028" y="3158997"/>
            <a:ext cx="6840024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III – Fokus Aufgabenmanagement</a:t>
            </a:r>
          </a:p>
        </p:txBody>
      </p:sp>
      <p:sp>
        <p:nvSpPr>
          <p:cNvPr id="6" name="Rechteck 5"/>
          <p:cNvSpPr/>
          <p:nvPr/>
        </p:nvSpPr>
        <p:spPr>
          <a:xfrm>
            <a:off x="5376096" y="1538987"/>
            <a:ext cx="5399956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V – Fokus Kooperationsmöglichkeiten</a:t>
            </a:r>
          </a:p>
        </p:txBody>
      </p:sp>
      <p:sp>
        <p:nvSpPr>
          <p:cNvPr id="7" name="Rechteck 6"/>
          <p:cNvSpPr/>
          <p:nvPr/>
        </p:nvSpPr>
        <p:spPr>
          <a:xfrm>
            <a:off x="3216020" y="3969006"/>
            <a:ext cx="7560032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II – Persönliche Betroffenheit</a:t>
            </a:r>
          </a:p>
        </p:txBody>
      </p:sp>
      <p:sp>
        <p:nvSpPr>
          <p:cNvPr id="8" name="Rechteck 7"/>
          <p:cNvSpPr/>
          <p:nvPr/>
        </p:nvSpPr>
        <p:spPr>
          <a:xfrm>
            <a:off x="2496012" y="4779015"/>
            <a:ext cx="8280040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I – Fokus Information</a:t>
            </a:r>
          </a:p>
        </p:txBody>
      </p:sp>
      <p:sp>
        <p:nvSpPr>
          <p:cNvPr id="10" name="Rechteck 9"/>
          <p:cNvSpPr/>
          <p:nvPr/>
        </p:nvSpPr>
        <p:spPr>
          <a:xfrm>
            <a:off x="6096052" y="728970"/>
            <a:ext cx="4680000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/>
            <a:r>
              <a:rPr lang="de-AT" sz="2000" b="1" dirty="0"/>
              <a:t>VI – Fokus Revision / Optimierung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95940" y="673937"/>
            <a:ext cx="3060086" cy="3046988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Stages of Concern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en-US" sz="16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vgl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Hall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u. </a:t>
            </a:r>
            <a:r>
              <a:rPr lang="en-US" sz="16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Hord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2006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)</a:t>
            </a:r>
          </a:p>
          <a:p>
            <a:endParaRPr lang="en-US" sz="16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1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de-AT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Prozess der kognitiven Auseinandersetzung mit einer Innovation</a:t>
            </a:r>
            <a:endParaRPr lang="de-AT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fr-FR" sz="8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</a:t>
            </a:r>
            <a:r>
              <a:rPr lang="fr-FR" sz="16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vgl</a:t>
            </a:r>
            <a:r>
              <a:rPr lang="fr-FR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Pant et al</a:t>
            </a:r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., 2008; </a:t>
            </a:r>
          </a:p>
          <a:p>
            <a:r>
              <a:rPr lang="fr-FR" sz="16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Pohlmann</a:t>
            </a:r>
            <a:r>
              <a:rPr lang="fr-FR" sz="16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2009)</a:t>
            </a:r>
            <a:endParaRPr lang="de-AT" sz="16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Freihandform 13"/>
          <p:cNvSpPr/>
          <p:nvPr/>
        </p:nvSpPr>
        <p:spPr>
          <a:xfrm rot="18751964">
            <a:off x="74155" y="3042300"/>
            <a:ext cx="6283728" cy="567196"/>
          </a:xfrm>
          <a:custGeom>
            <a:avLst/>
            <a:gdLst>
              <a:gd name="connsiteX0" fmla="*/ 0 w 9719733"/>
              <a:gd name="connsiteY0" fmla="*/ 499811 h 561537"/>
              <a:gd name="connsiteX1" fmla="*/ 2734733 w 9719733"/>
              <a:gd name="connsiteY1" fmla="*/ 278 h 561537"/>
              <a:gd name="connsiteX2" fmla="*/ 6544733 w 9719733"/>
              <a:gd name="connsiteY2" fmla="*/ 559078 h 561537"/>
              <a:gd name="connsiteX3" fmla="*/ 9719733 w 9719733"/>
              <a:gd name="connsiteY3" fmla="*/ 203478 h 561537"/>
              <a:gd name="connsiteX0" fmla="*/ 0 w 9752992"/>
              <a:gd name="connsiteY0" fmla="*/ 499811 h 567196"/>
              <a:gd name="connsiteX1" fmla="*/ 2734733 w 9752992"/>
              <a:gd name="connsiteY1" fmla="*/ 278 h 567196"/>
              <a:gd name="connsiteX2" fmla="*/ 6544733 w 9752992"/>
              <a:gd name="connsiteY2" fmla="*/ 559078 h 567196"/>
              <a:gd name="connsiteX3" fmla="*/ 9752992 w 9752992"/>
              <a:gd name="connsiteY3" fmla="*/ 322012 h 56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52992" h="567196">
                <a:moveTo>
                  <a:pt x="0" y="499811"/>
                </a:moveTo>
                <a:cubicBezTo>
                  <a:pt x="821972" y="245105"/>
                  <a:pt x="1643944" y="-9600"/>
                  <a:pt x="2734733" y="278"/>
                </a:cubicBezTo>
                <a:cubicBezTo>
                  <a:pt x="3825522" y="10156"/>
                  <a:pt x="5375023" y="505456"/>
                  <a:pt x="6544733" y="559078"/>
                </a:cubicBezTo>
                <a:cubicBezTo>
                  <a:pt x="7714443" y="612700"/>
                  <a:pt x="9144803" y="385512"/>
                  <a:pt x="9752992" y="322012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headEnd type="oval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67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PH als lernende Organisation</a:t>
            </a:r>
            <a:endParaRPr lang="de-AT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9599" y="2000250"/>
            <a:ext cx="10896599" cy="42323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Antizipation:  	</a:t>
            </a:r>
            <a:r>
              <a:rPr lang="de-AT" sz="2000" i="1" u="sng" dirty="0" smtClean="0">
                <a:latin typeface="+mj-lt"/>
              </a:rPr>
              <a:t>… über das Vordenken nachdenken …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Wider dem „Brain Drain“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Wissenssicherung: 	</a:t>
            </a:r>
            <a:r>
              <a:rPr lang="de-AT" sz="2000" i="1" u="sng" dirty="0" smtClean="0">
                <a:latin typeface="+mj-lt"/>
              </a:rPr>
              <a:t>… was wissen wir 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Prozesssicherung: 	</a:t>
            </a:r>
            <a:r>
              <a:rPr lang="de-AT" sz="2000" i="1" u="sng" dirty="0" smtClean="0">
                <a:latin typeface="+mj-lt"/>
              </a:rPr>
              <a:t>… wie machen wir das …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Sicherung der Kommunikation-/Kooperations-/Lernkultur:</a:t>
            </a:r>
            <a:r>
              <a:rPr lang="de-AT" sz="2000" i="1" u="sng" dirty="0" smtClean="0">
                <a:latin typeface="+mj-lt"/>
              </a:rPr>
              <a:t>… wie gehen wir miteinander um …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Entwicklung: 	</a:t>
            </a:r>
            <a:r>
              <a:rPr lang="de-AT" sz="2000" i="1" u="sng" dirty="0" smtClean="0">
                <a:latin typeface="+mj-lt"/>
              </a:rPr>
              <a:t>… wir entwickeln uns weiter …</a:t>
            </a:r>
          </a:p>
          <a:p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Innovationsmanagement: 	</a:t>
            </a:r>
            <a:r>
              <a:rPr lang="de-AT" sz="2000" i="1" u="sng" dirty="0" smtClean="0">
                <a:latin typeface="+mj-lt"/>
              </a:rPr>
              <a:t>… wir gestalten die Zukunft …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dirty="0" smtClean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Expert/</a:t>
            </a:r>
            <a:r>
              <a:rPr lang="de-AT" sz="2000" dirty="0" err="1" smtClean="0">
                <a:latin typeface="+mj-lt"/>
              </a:rPr>
              <a:t>inn</a:t>
            </a:r>
            <a:r>
              <a:rPr lang="de-AT" sz="2000" dirty="0" smtClean="0">
                <a:latin typeface="+mj-lt"/>
              </a:rPr>
              <a:t>/</a:t>
            </a:r>
            <a:r>
              <a:rPr lang="de-AT" sz="2000" dirty="0" err="1" smtClean="0">
                <a:latin typeface="+mj-lt"/>
              </a:rPr>
              <a:t>enorganisation</a:t>
            </a:r>
            <a:r>
              <a:rPr lang="de-AT" sz="2000" dirty="0" smtClean="0">
                <a:latin typeface="+mj-lt"/>
              </a:rPr>
              <a:t>: 	</a:t>
            </a:r>
            <a:r>
              <a:rPr lang="de-AT" sz="2000" i="1" u="sng" dirty="0" smtClean="0">
                <a:latin typeface="+mj-lt"/>
              </a:rPr>
              <a:t>… wir behaupten uns als Expertinnen und Experten …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de-AT" sz="2000" i="1" dirty="0"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de-AT" sz="2000" dirty="0" smtClean="0">
                <a:latin typeface="+mj-lt"/>
              </a:rPr>
              <a:t>Veränderung: 	</a:t>
            </a:r>
            <a:r>
              <a:rPr lang="de-AT" sz="2000" i="1" u="sng" dirty="0" smtClean="0">
                <a:latin typeface="+mj-lt"/>
              </a:rPr>
              <a:t>… wir verändern uns …</a:t>
            </a:r>
          </a:p>
        </p:txBody>
      </p:sp>
      <p:sp>
        <p:nvSpPr>
          <p:cNvPr id="4" name="Herz 3">
            <a:hlinkClick r:id="rId2" action="ppaction://hlinksldjump"/>
          </p:cNvPr>
          <p:cNvSpPr/>
          <p:nvPr/>
        </p:nvSpPr>
        <p:spPr>
          <a:xfrm>
            <a:off x="11506199" y="6250080"/>
            <a:ext cx="424394" cy="369796"/>
          </a:xfrm>
          <a:prstGeom prst="hear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90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269119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6945A6B3-91A5-4594-A58A-ED58597B0D82}" vid="{3DB33372-A738-460F-A49C-440D48CE63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Breitbild</PresentationFormat>
  <Paragraphs>220</Paragraphs>
  <Slides>23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Segoe UI</vt:lpstr>
      <vt:lpstr>Segoe UI Light</vt:lpstr>
      <vt:lpstr>Symbol</vt:lpstr>
      <vt:lpstr>WelcomeDoc</vt:lpstr>
      <vt:lpstr>Hochschuldidaktik im Dialog</vt:lpstr>
      <vt:lpstr>PowerPoint-Präsentation</vt:lpstr>
      <vt:lpstr>Lehrerinnen  &amp; Lehrer</vt:lpstr>
      <vt:lpstr>Lehrerinnen- und Lehrerkompetenzen</vt:lpstr>
      <vt:lpstr>Hochschul- Entwicklung</vt:lpstr>
      <vt:lpstr>Hochschulentwicklung = Curricularentwicklung</vt:lpstr>
      <vt:lpstr> These zum Wandel</vt:lpstr>
      <vt:lpstr>PowerPoint-Präsentation</vt:lpstr>
      <vt:lpstr>PH als lernende Organisation</vt:lpstr>
      <vt:lpstr>Lern- prozesse</vt:lpstr>
      <vt:lpstr> Aspekte zum hochschulischen Lernen</vt:lpstr>
      <vt:lpstr>Forschende Lehre</vt:lpstr>
      <vt:lpstr>Forschung an Pädagogischen Hochschulen</vt:lpstr>
      <vt:lpstr> Thesen zum Forschenden Lernen</vt:lpstr>
      <vt:lpstr>Evaluierung:   . Glauben v</vt:lpstr>
      <vt:lpstr>Evaluation</vt:lpstr>
      <vt:lpstr>Merkmale guter</vt:lpstr>
      <vt:lpstr>Aspekte guter Hochschullehre</vt:lpstr>
      <vt:lpstr>Dialogische  </vt:lpstr>
      <vt:lpstr>PowerPoint-Präsentation</vt:lpstr>
      <vt:lpstr> Lehrende lernen</vt:lpstr>
      <vt:lpstr>PowerPoint-Präsentation</vt:lpstr>
      <vt:lpstr> Dr. Gabriele Beer Hochschulprofessorin Dr. Rudolf Beer Hochschulprofessor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2015-01-03T17:59:55Z</dcterms:created>
  <dcterms:modified xsi:type="dcterms:W3CDTF">2016-09-28T16:11:00Z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